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8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embeddedFontLst>
    <p:embeddedFont>
      <p:font typeface="Lato" panose="020B0600000101010101" charset="0"/>
      <p:regular r:id="rId110"/>
      <p:bold r:id="rId111"/>
      <p:italic r:id="rId112"/>
      <p:boldItalic r:id="rId113"/>
    </p:embeddedFont>
    <p:embeddedFont>
      <p:font typeface="Playfair Display" panose="020B0600000101010101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0zMOEIEw/Fei//FxIGWZUQ==" hashData="B7spOymKmZ2yXKThAGPZ7jBtzqFJWKjF4BT+y/WXVMaL36X7YdmLY+ebGoIiYtFzx7EQAWi8qhiZe3Xu9zdBYw=="/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2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string_strip.asp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ol.tistory.com/24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ware-creator.tistory.com/20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ryit.asp?filename=tryhtml_image_test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default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HTTP_%EC%83%81%ED%83%9C_%EC%BD%94%EB%93%9C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HTTP_%EC%83%81%ED%83%9C_%EC%BD%94%EB%93%9C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e2.do/5MuWspE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WonBin/PythonStudy/blob/master/JupiterNotbook/%5BCode%5D_01_Hanatour_SaveFile_BeautifulSoup.ipynb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driver.storage.googleapis.com/index.html?path=79.0.3945.36/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driver.storage.googleapis.com/index.html?path=79.0.3945.36/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e58ea3165_7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7e58ea3165_7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7e58ea3165_7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7e58ea3165_7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dbbe09d39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7dbbe09d39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dbbe09d39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dbbe09d39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dbbe09d39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7dbbe09d39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e58ea316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g7e58ea316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e58ea3165_5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e58ea3165_5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7dbbe09d39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7dbbe09d39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파이썬 strip 메서드 관련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https://www.w3schools.com/python/ref_string_strip.asp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e58ea3165_7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7e58ea3165_7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d6ddd30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7d6ddd30d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58ea3165_7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7e58ea3165_7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e58ea3165_7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7e58ea3165_7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d6ddd325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d6ddd325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e58ea3165_7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7e58ea3165_7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e58ea3165_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7e58ea3165_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6ddd30d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7d6ddd30d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e58ea3165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7e58ea3165_7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e58ea3165_7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7e58ea3165_7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e58ea3165_7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7e58ea3165_7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d6ddd325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7d6ddd325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d6ddd325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d6ddd325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e58ea3165_7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7e58ea3165_7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d6ddd325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7d6ddd325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d6ddd325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7d6ddd325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d6ddd32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d6ddd32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 링크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https://conol.tistory.com/24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https://software-creator.tistory.com/20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0878e77db65bc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0878e77db65bc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8c297a07f6d56d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8c297a07f6d56d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0878e77db65bc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00878e77db65bc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w3 스쿨 이미지 관련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https://www.w3schools.com/tags/tryit.asp?filename=tryhtml_image_test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0878e77db65bc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0878e77db65bc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e58ea3165_5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e58ea3165_5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w3schools 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https://www.w3schools.com/css/tryit.asp?filename=trycss_default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d6ddd325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7d6ddd325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e58ea3165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e58ea3165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e58ea3165_7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7e58ea3165_7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e58ea3165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e58ea3165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d6ddd325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7d6ddd325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d6ddd325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7d6ddd325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d6ddd325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7d6ddd325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d6ddd325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7d6ddd325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0878e77db65bc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100878e77db65bc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7e64189288cd65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27e64189288cd65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e58ea31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7e58ea316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e58ea3165_7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7e58ea3165_7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dc43a81f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7dc43a81f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d6ddd325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7d6ddd325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d6ddd325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7d6ddd325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d6ddd325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7d6ddd325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d6ddd325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7d6ddd325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d6ddd325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7d6ddd325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https://ko.wikipedia.org/wiki/HTTP_%EC%83%81%ED%83%9C_%EC%BD%94%EB%93%9C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d6ddd325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7d6ddd325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https://ko.wikipedia.org/wiki/HTTP_%EC%83%81%ED%83%9C_%EC%BD%94%EB%93%9C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7e64189288cd65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g27e64189288cd65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7db8e12e2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7db8e12e2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e58ea3165_7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7e58ea3165_7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e58ea31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g7e58ea31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7e58ea3165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7e58ea3165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chemeClr val="accent5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e58ea3165_5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e58ea3165_5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e58ea3165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7e58ea3165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e58ea3165_5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e58ea3165_5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e58ea3165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e58ea3165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e58ea3165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e58ea3165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e58ea3165_5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g7e58ea3165_5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7e58ea3165_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7e58ea3165_5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chemeClr val="accent5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58ea3165_7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7e58ea3165_7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000">
                <a:solidFill>
                  <a:srgbClr val="073763"/>
                </a:solidFill>
              </a:rPr>
              <a:t>설치 방법</a:t>
            </a:r>
            <a:r>
              <a:rPr lang="ko" sz="1000">
                <a:solidFill>
                  <a:srgbClr val="4A86E8"/>
                </a:solidFill>
              </a:rPr>
              <a:t>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http://me2.do/5MuWspE8</a:t>
            </a:r>
            <a:endParaRPr sz="10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e58ea3165_5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e58ea3165_5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7e58ea3165_5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7e58ea3165_5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e58ea3165_5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7e58ea3165_5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dbbe09d39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7dbbe09d39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rgbClr val="073763"/>
                </a:solidFill>
                <a:highlight>
                  <a:schemeClr val="lt1"/>
                </a:highlight>
              </a:rPr>
              <a:t>참고 : 깃허브 </a:t>
            </a:r>
            <a:r>
              <a:rPr lang="ko" sz="1200" u="sng">
                <a:solidFill>
                  <a:schemeClr val="accent5"/>
                </a:solidFill>
                <a:hlinkClick r:id="rId3"/>
              </a:rPr>
              <a:t>https://github.com/ParkWonBin/PythonStudy/blob/master/JupiterNotbook/%5BCode%5D_01_Hanatour_SaveFile_BeautifulSoup.ipynb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dbbe09d39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dbbe09d39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7e58ea3165_7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g7e58ea3165_7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200">
                <a:highlight>
                  <a:srgbClr val="FFFFFF"/>
                </a:highlight>
              </a:rPr>
              <a:t>크롬 드라이버 </a:t>
            </a:r>
            <a:r>
              <a:rPr lang="ko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https://chromedriver.storage.googleapis.com/index.html?path=79.0.3945.36/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4" name="Google Shape;94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" sz="1200">
                <a:highlight>
                  <a:srgbClr val="FFFFFF"/>
                </a:highlight>
              </a:rPr>
              <a:t>크롬 드라이버 </a:t>
            </a:r>
            <a:r>
              <a:rPr lang="ko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https://chromedriver.storage.googleapis.com/index.html?path=79.0.3945.36/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er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sum.photos/id/1/600/300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3">
            <a:alphaModFix/>
          </a:blip>
          <a:srcRect l="20317" r="18925" b="15333"/>
          <a:stretch/>
        </p:blipFill>
        <p:spPr>
          <a:xfrm>
            <a:off x="4572000" y="663450"/>
            <a:ext cx="4206826" cy="3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 txBox="1">
            <a:spLocks noGrp="1"/>
          </p:cNvSpPr>
          <p:nvPr>
            <p:ph type="subTitle" idx="4294967295"/>
          </p:nvPr>
        </p:nvSpPr>
        <p:spPr>
          <a:xfrm>
            <a:off x="742875" y="3170800"/>
            <a:ext cx="40569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세종대학교 호텔경영학과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2020.02.19</a:t>
            </a:r>
            <a:r>
              <a:rPr lang="ko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773925" y="1046800"/>
            <a:ext cx="3994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Crawling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1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153" name="Google Shape;153;p21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1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21"/>
          <p:cNvGrpSpPr/>
          <p:nvPr/>
        </p:nvGrpSpPr>
        <p:grpSpPr>
          <a:xfrm>
            <a:off x="2157413" y="1026963"/>
            <a:ext cx="4829175" cy="3743325"/>
            <a:chOff x="2803800" y="161913"/>
            <a:chExt cx="4829175" cy="3743325"/>
          </a:xfrm>
        </p:grpSpPr>
        <p:pic>
          <p:nvPicPr>
            <p:cNvPr id="156" name="Google Shape;156;p21" descr="아나콘다 설치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3800" y="161913"/>
              <a:ext cx="4829175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1"/>
            <p:cNvSpPr/>
            <p:nvPr/>
          </p:nvSpPr>
          <p:spPr>
            <a:xfrm>
              <a:off x="5867569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21"/>
          <p:cNvGrpSpPr/>
          <p:nvPr/>
        </p:nvGrpSpPr>
        <p:grpSpPr>
          <a:xfrm>
            <a:off x="2157425" y="1007925"/>
            <a:ext cx="4829175" cy="3781425"/>
            <a:chOff x="1470150" y="2190750"/>
            <a:chExt cx="4829175" cy="3781425"/>
          </a:xfrm>
        </p:grpSpPr>
        <p:pic>
          <p:nvPicPr>
            <p:cNvPr id="159" name="Google Shape;159;p21" descr="아나콘다 설치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0150" y="2190750"/>
              <a:ext cx="4829175" cy="3781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1"/>
            <p:cNvSpPr/>
            <p:nvPr/>
          </p:nvSpPr>
          <p:spPr>
            <a:xfrm>
              <a:off x="4525900" y="5541492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21"/>
          <p:cNvGrpSpPr/>
          <p:nvPr/>
        </p:nvGrpSpPr>
        <p:grpSpPr>
          <a:xfrm>
            <a:off x="2157413" y="1026975"/>
            <a:ext cx="4829175" cy="3743319"/>
            <a:chOff x="152400" y="152400"/>
            <a:chExt cx="4829175" cy="3743319"/>
          </a:xfrm>
        </p:grpSpPr>
        <p:pic>
          <p:nvPicPr>
            <p:cNvPr id="162" name="Google Shape;162;p21" descr="아나콘다 설치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152400"/>
              <a:ext cx="4829175" cy="3743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1"/>
            <p:cNvSpPr/>
            <p:nvPr/>
          </p:nvSpPr>
          <p:spPr>
            <a:xfrm>
              <a:off x="3201622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1"/>
          <p:cNvGrpSpPr/>
          <p:nvPr/>
        </p:nvGrpSpPr>
        <p:grpSpPr>
          <a:xfrm>
            <a:off x="2169625" y="1026963"/>
            <a:ext cx="4804740" cy="3743325"/>
            <a:chOff x="152400" y="152400"/>
            <a:chExt cx="4804740" cy="3743325"/>
          </a:xfrm>
        </p:grpSpPr>
        <p:pic>
          <p:nvPicPr>
            <p:cNvPr id="165" name="Google Shape;165;p21" descr="아나콘다 설치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152400"/>
              <a:ext cx="4804740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600600" y="1289400"/>
              <a:ext cx="3441600" cy="1631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1"/>
          <p:cNvGrpSpPr/>
          <p:nvPr/>
        </p:nvGrpSpPr>
        <p:grpSpPr>
          <a:xfrm>
            <a:off x="2118238" y="1017463"/>
            <a:ext cx="4907550" cy="3762362"/>
            <a:chOff x="152400" y="152400"/>
            <a:chExt cx="4907550" cy="3762362"/>
          </a:xfrm>
        </p:grpSpPr>
        <p:pic>
          <p:nvPicPr>
            <p:cNvPr id="168" name="Google Shape;168;p21" descr="vscode 설치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" y="152400"/>
              <a:ext cx="4829175" cy="3762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1"/>
            <p:cNvSpPr txBox="1"/>
            <p:nvPr/>
          </p:nvSpPr>
          <p:spPr>
            <a:xfrm>
              <a:off x="1881750" y="3072850"/>
              <a:ext cx="31782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</a:rPr>
                <a:t>이미 설치되어 있거나 불필요한 경우 skip</a:t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selenium의 webdriver를 통해 파이썬에서 크롬 브라우저를 제어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할 수 있게 해줌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driver = webdriver.Chrome(‘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크롬 드라이버 경로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')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크롬 드라이버의 경로를 올바르게 입력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된 경우 크롬 브라우저가 열림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425" y="2992150"/>
            <a:ext cx="7727175" cy="7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URL에 접근하는 메소드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driver.get(url)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626A4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 selenium </a:t>
            </a:r>
            <a:r>
              <a:rPr lang="ko" sz="1400">
                <a:solidFill>
                  <a:srgbClr val="A626A4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 webdriver</a:t>
            </a: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driver = webdriver.Chrome(</a:t>
            </a:r>
            <a:r>
              <a:rPr lang="ko" sz="1400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ko" sz="1400">
                <a:solidFill>
                  <a:srgbClr val="009E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chromedriver 위치’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1">
                <a:solidFill>
                  <a:srgbClr val="A0A1A7"/>
                </a:solidFill>
                <a:latin typeface="Arial"/>
                <a:ea typeface="Arial"/>
                <a:cs typeface="Arial"/>
                <a:sym typeface="Arial"/>
              </a:rPr>
              <a:t># url에 접근한다.</a:t>
            </a:r>
            <a:endParaRPr sz="1400" i="1">
              <a:solidFill>
                <a:srgbClr val="A0A1A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driver.get(</a:t>
            </a:r>
            <a:r>
              <a:rPr lang="ko" sz="1400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'https://www.naver.com’</a:t>
            </a:r>
            <a:r>
              <a:rPr lang="ko" sz="1400">
                <a:solidFill>
                  <a:srgbClr val="383A4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83A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00" y="1556600"/>
            <a:ext cx="4401900" cy="26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970" name="Google Shape;970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715875"/>
            <a:ext cx="67818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100" y="2944188"/>
            <a:ext cx="67818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978" name="Google Shape;978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Use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88" y="1591593"/>
            <a:ext cx="68008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588" y="2692168"/>
            <a:ext cx="6736825" cy="21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986" name="Google Shape;986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9225"/>
            <a:ext cx="4260300" cy="297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452" y="947675"/>
            <a:ext cx="4146848" cy="3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16"/>
          <p:cNvPicPr preferRelativeResize="0"/>
          <p:nvPr/>
        </p:nvPicPr>
        <p:blipFill rotWithShape="1">
          <a:blip r:embed="rId3">
            <a:alphaModFix amt="21000"/>
          </a:blip>
          <a:srcRect l="11507" t="12475" r="11722" b="13925"/>
          <a:stretch/>
        </p:blipFill>
        <p:spPr>
          <a:xfrm>
            <a:off x="4347000" y="403075"/>
            <a:ext cx="4713900" cy="45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select()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34500" cy="3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HTML 내에서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부분의 데이터 추출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할 때 사용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추출한 결과는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로 반환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'태그명'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'.클래스명'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     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클래스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여러 개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 가능하나,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'#아이디명'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 개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 사용 가능함 =&gt;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선택하기 좋음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'상위태그명.클래스명 &gt; 하위태그명'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바로 아래의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자식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태그를 선택시에는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기호를 사용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soup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400">
                <a:solidFill>
                  <a:srgbClr val="DF4A68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60911B"/>
                </a:solidFill>
                <a:latin typeface="Arial"/>
                <a:ea typeface="Arial"/>
                <a:cs typeface="Arial"/>
                <a:sym typeface="Arial"/>
              </a:rPr>
              <a:t>'상위태그명.클래스명 하위태그명'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아래의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자손</a:t>
            </a:r>
            <a:r>
              <a:rPr lang="ko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태그를 선택시에는 </a:t>
            </a: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띄어쓰기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select() 데이터 추출하기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17"/>
          <p:cNvSpPr/>
          <p:nvPr/>
        </p:nvSpPr>
        <p:spPr>
          <a:xfrm>
            <a:off x="4058701" y="2518031"/>
            <a:ext cx="4203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2" name="Google Shape;1002;p117"/>
          <p:cNvPicPr preferRelativeResize="0"/>
          <p:nvPr/>
        </p:nvPicPr>
        <p:blipFill rotWithShape="1">
          <a:blip r:embed="rId3">
            <a:alphaModFix/>
          </a:blip>
          <a:srcRect b="49538"/>
          <a:stretch/>
        </p:blipFill>
        <p:spPr>
          <a:xfrm>
            <a:off x="850675" y="1128975"/>
            <a:ext cx="6677025" cy="12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013" y="2981450"/>
            <a:ext cx="74199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/>
          </a:p>
        </p:txBody>
      </p:sp>
      <p:sp>
        <p:nvSpPr>
          <p:cNvPr id="1009" name="Google Shape;1009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2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25" y="915500"/>
            <a:ext cx="5259576" cy="38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18"/>
          <p:cNvSpPr txBox="1"/>
          <p:nvPr/>
        </p:nvSpPr>
        <p:spPr>
          <a:xfrm>
            <a:off x="311700" y="1733900"/>
            <a:ext cx="3282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.text </a:t>
            </a:r>
            <a:r>
              <a:rPr lang="ko" b="1">
                <a:solidFill>
                  <a:schemeClr val="dk2"/>
                </a:solidFill>
              </a:rPr>
              <a:t> : html 코드를 제외하고  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            내용만 보여줌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176" name="Google Shape;176;p22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2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2157413" y="1026963"/>
            <a:ext cx="4829175" cy="3743325"/>
            <a:chOff x="2803800" y="161913"/>
            <a:chExt cx="4829175" cy="3743325"/>
          </a:xfrm>
        </p:grpSpPr>
        <p:pic>
          <p:nvPicPr>
            <p:cNvPr id="179" name="Google Shape;179;p22" descr="아나콘다 설치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3800" y="161913"/>
              <a:ext cx="4829175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2"/>
            <p:cNvSpPr/>
            <p:nvPr/>
          </p:nvSpPr>
          <p:spPr>
            <a:xfrm>
              <a:off x="5867569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22"/>
          <p:cNvGrpSpPr/>
          <p:nvPr/>
        </p:nvGrpSpPr>
        <p:grpSpPr>
          <a:xfrm>
            <a:off x="2157425" y="1007925"/>
            <a:ext cx="4829175" cy="3781425"/>
            <a:chOff x="1470150" y="2190750"/>
            <a:chExt cx="4829175" cy="3781425"/>
          </a:xfrm>
        </p:grpSpPr>
        <p:pic>
          <p:nvPicPr>
            <p:cNvPr id="182" name="Google Shape;182;p22" descr="아나콘다 설치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0150" y="2190750"/>
              <a:ext cx="4829175" cy="3781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2"/>
            <p:cNvSpPr/>
            <p:nvPr/>
          </p:nvSpPr>
          <p:spPr>
            <a:xfrm>
              <a:off x="4525900" y="5541492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22"/>
          <p:cNvGrpSpPr/>
          <p:nvPr/>
        </p:nvGrpSpPr>
        <p:grpSpPr>
          <a:xfrm>
            <a:off x="2157413" y="1026975"/>
            <a:ext cx="4829175" cy="3743319"/>
            <a:chOff x="152400" y="152400"/>
            <a:chExt cx="4829175" cy="3743319"/>
          </a:xfrm>
        </p:grpSpPr>
        <p:pic>
          <p:nvPicPr>
            <p:cNvPr id="185" name="Google Shape;185;p22" descr="아나콘다 설치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152400"/>
              <a:ext cx="4829175" cy="3743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2"/>
            <p:cNvSpPr/>
            <p:nvPr/>
          </p:nvSpPr>
          <p:spPr>
            <a:xfrm>
              <a:off x="3201622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2169625" y="1026963"/>
            <a:ext cx="4804740" cy="3743325"/>
            <a:chOff x="152400" y="152400"/>
            <a:chExt cx="4804740" cy="3743325"/>
          </a:xfrm>
        </p:grpSpPr>
        <p:pic>
          <p:nvPicPr>
            <p:cNvPr id="188" name="Google Shape;188;p22" descr="아나콘다 설치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152400"/>
              <a:ext cx="4804740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2"/>
            <p:cNvSpPr/>
            <p:nvPr/>
          </p:nvSpPr>
          <p:spPr>
            <a:xfrm>
              <a:off x="600600" y="1289400"/>
              <a:ext cx="3441600" cy="1631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22"/>
          <p:cNvGrpSpPr/>
          <p:nvPr/>
        </p:nvGrpSpPr>
        <p:grpSpPr>
          <a:xfrm>
            <a:off x="2169650" y="1022238"/>
            <a:ext cx="4804750" cy="3752811"/>
            <a:chOff x="152400" y="152400"/>
            <a:chExt cx="4804750" cy="3752811"/>
          </a:xfrm>
        </p:grpSpPr>
        <p:pic>
          <p:nvPicPr>
            <p:cNvPr id="191" name="Google Shape;191;p22" descr="아나콘다 설치 끝 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" y="152400"/>
              <a:ext cx="4804750" cy="37528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2"/>
            <p:cNvSpPr/>
            <p:nvPr/>
          </p:nvSpPr>
          <p:spPr>
            <a:xfrm>
              <a:off x="3182955" y="347530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 descr="CMD창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113" y="2432338"/>
            <a:ext cx="5697325" cy="1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 descr="윈도우 시작메뉴"/>
          <p:cNvPicPr preferRelativeResize="0"/>
          <p:nvPr/>
        </p:nvPicPr>
        <p:blipFill rotWithShape="1">
          <a:blip r:embed="rId4">
            <a:alphaModFix/>
          </a:blip>
          <a:srcRect l="18001" r="3867"/>
          <a:stretch/>
        </p:blipFill>
        <p:spPr>
          <a:xfrm>
            <a:off x="311700" y="1514863"/>
            <a:ext cx="2899325" cy="25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3474625" y="1855250"/>
            <a:ext cx="5510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윈도우에서 CMD창을 열어 설치가 잘되었는지 확인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3391010" y="3194925"/>
            <a:ext cx="846300" cy="20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Jupyter notebook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웹 브라우저 내에서 파이썬 코드를 입력하고 실행 결과를 확인할 수 있는 툴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코드 작성 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중간 결과를 확인할 수 있어 분석을 진행할 때 매우 유용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아나콘다를 설치하면 자동으로 실행 가능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윈도우 시작 프로그램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jup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또는 cmd창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jupyter notebook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입력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8875" y="2108350"/>
            <a:ext cx="2768625" cy="2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새 파일 만들기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450"/>
            <a:ext cx="5167650" cy="36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>
            <a:off x="2787814" y="2027647"/>
            <a:ext cx="2578800" cy="2578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963250" y="2650713"/>
            <a:ext cx="553200" cy="656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5739850" y="2027645"/>
            <a:ext cx="30000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Python3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새 파일 만들기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450"/>
            <a:ext cx="5167650" cy="36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2787814" y="2027647"/>
            <a:ext cx="2578800" cy="2578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6963250" y="2650713"/>
            <a:ext cx="553200" cy="656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5739850" y="2027645"/>
            <a:ext cx="30000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Python3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34063"/>
          <a:stretch/>
        </p:blipFill>
        <p:spPr>
          <a:xfrm>
            <a:off x="384450" y="1138750"/>
            <a:ext cx="8520600" cy="36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긴 회색 네모 칸 (코드 작성란)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셀 안에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 입력 후 실행하면 결과가 아래에 출력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됨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l="9846" t="28732" r="9838" b="63383"/>
          <a:stretch/>
        </p:blipFill>
        <p:spPr>
          <a:xfrm>
            <a:off x="311700" y="2646013"/>
            <a:ext cx="8520600" cy="4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1265856" y="2646025"/>
            <a:ext cx="7490100" cy="42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단축키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0547" y="71250"/>
            <a:ext cx="6523028" cy="48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 amt="25000"/>
          </a:blip>
          <a:srcRect l="3898" r="4593"/>
          <a:stretch/>
        </p:blipFill>
        <p:spPr>
          <a:xfrm>
            <a:off x="16050" y="916600"/>
            <a:ext cx="4544100" cy="331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파이썬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맛보기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반복문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조건문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함수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주석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뒤에 있는 부분은 주석으로 인식되어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실행되지 않음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간략한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 설명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등 메모 작성할 때 사용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줄의 코드 라인을 선택 후 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Ctrl + /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하면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라인 전체가 주석 처리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되며,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주석 처리된 라인 선택 후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Ctrl + /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재입력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하면 주석 처리 해제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81100"/>
            <a:ext cx="6792849" cy="1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 descr="python 이미지 검색결과"/>
          <p:cNvPicPr preferRelativeResize="0"/>
          <p:nvPr/>
        </p:nvPicPr>
        <p:blipFill rotWithShape="1">
          <a:blip r:embed="rId3">
            <a:alphaModFix amt="27000"/>
          </a:blip>
          <a:srcRect l="12517" r="12838"/>
          <a:stretch/>
        </p:blipFill>
        <p:spPr>
          <a:xfrm>
            <a:off x="2100" y="1024515"/>
            <a:ext cx="4572000" cy="30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파이썬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준비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주피터 노트북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단축키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변수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8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이름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에 해당하는 것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파이썬에서 사용 중인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명령어들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(ex.print())은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피해서 사용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알파벳의 경우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대문자와 소문자는 다른 문자로 인식하므로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대/소문자 구분해서 사용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815725"/>
            <a:ext cx="4781100" cy="18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집합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변수는 하나의 값 혹은 다른 변수의 값을 가질 수 있는데,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개의 값이나 변수를 가지기 위해서는 집합으로 지정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해야 함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집합의 종류에는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딕셔너리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튜플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등이 있음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9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리스트명 = [ 원소1, 원소2, … ] 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개의 변수, 값을 묶어서 집합으로 관리하는 자료 형태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하나의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그룹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이라고 생각하면 쉬움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리스트로 정의된 변수의 이름을 사용하면 리스트 내 모든 원소를 지정할 수 있음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103000"/>
            <a:ext cx="5002351" cy="18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리스트변수이름 [인덱스 번호]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순서를 가지고 있는 자료 구조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로,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리스트명 뒤에 원하는 위치의 숫자값을 넣어서 </a:t>
            </a:r>
            <a:r>
              <a:rPr lang="ko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특정 위치 값 선택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94050"/>
            <a:ext cx="5682301" cy="20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인덱스 번호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5"/>
          <p:cNvSpPr/>
          <p:nvPr/>
        </p:nvSpPr>
        <p:spPr>
          <a:xfrm>
            <a:off x="966975" y="2996925"/>
            <a:ext cx="239400" cy="26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/>
          <p:nvPr/>
        </p:nvSpPr>
        <p:spPr>
          <a:xfrm>
            <a:off x="2088650" y="3257025"/>
            <a:ext cx="239400" cy="26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슬라이싱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8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리스트변수이름 [ 시작 인덱스 번호 : 마지막 인덱스 번호 ]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여러 원소를 구간으로 선택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할 경우 슬라이싱 활용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콜론(:) 뒤에 적히는 인덱스 번호는 포함하지 않고 바로 앞의 인덱스 번호까지만 포함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717825"/>
            <a:ext cx="4695950" cy="20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 합치기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리스트1 + 리스트2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리스트1의 원소 이후에 리스트2의 원소가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차례대로 나열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리스트의 순서에 따라 결과가 달라질 수 있으니 순서에 신경써야 함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19625"/>
            <a:ext cx="5394924" cy="21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 추가하기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리스트1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.append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(리스트2)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리스트 전체를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마지막 원소로 추가하는 방법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으로,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리스트1의 우측 끝 원소 자리에 리스트2 전체를 마지막 원소로 추가하는 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38"/>
          <p:cNvGrpSpPr/>
          <p:nvPr/>
        </p:nvGrpSpPr>
        <p:grpSpPr>
          <a:xfrm>
            <a:off x="311700" y="3043650"/>
            <a:ext cx="8520599" cy="1260675"/>
            <a:chOff x="311700" y="3043675"/>
            <a:chExt cx="8520599" cy="1260675"/>
          </a:xfrm>
        </p:grpSpPr>
        <p:pic>
          <p:nvPicPr>
            <p:cNvPr id="312" name="Google Shape;312;p38"/>
            <p:cNvPicPr preferRelativeResize="0"/>
            <p:nvPr/>
          </p:nvPicPr>
          <p:blipFill rotWithShape="1">
            <a:blip r:embed="rId3">
              <a:alphaModFix/>
            </a:blip>
            <a:srcRect l="22069" t="30364" r="8769" b="45814"/>
            <a:stretch/>
          </p:blipFill>
          <p:spPr>
            <a:xfrm>
              <a:off x="311700" y="3043675"/>
              <a:ext cx="4743175" cy="122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8"/>
            <p:cNvPicPr preferRelativeResize="0"/>
            <p:nvPr/>
          </p:nvPicPr>
          <p:blipFill rotWithShape="1">
            <a:blip r:embed="rId3">
              <a:alphaModFix/>
            </a:blip>
            <a:srcRect l="22067" t="68203" r="36288" b="9816"/>
            <a:stretch/>
          </p:blipFill>
          <p:spPr>
            <a:xfrm>
              <a:off x="5976225" y="3173825"/>
              <a:ext cx="2856074" cy="11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8"/>
            <p:cNvSpPr/>
            <p:nvPr/>
          </p:nvSpPr>
          <p:spPr>
            <a:xfrm rot="-5400000">
              <a:off x="5351085" y="3425788"/>
              <a:ext cx="450300" cy="366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5" name="Google Shape;315;p38"/>
          <p:cNvCxnSpPr/>
          <p:nvPr/>
        </p:nvCxnSpPr>
        <p:spPr>
          <a:xfrm rot="10800000" flipH="1">
            <a:off x="7331487" y="4173100"/>
            <a:ext cx="553500" cy="9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 확장하기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리스트1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.extend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(리스트2)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리스트 끝에 다른 리스트를 연결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하여 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리스트를 확장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방법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리스트의 길이는 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extend에 전달된 리스트의 길이만큼 증가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39"/>
          <p:cNvGrpSpPr/>
          <p:nvPr/>
        </p:nvGrpSpPr>
        <p:grpSpPr>
          <a:xfrm>
            <a:off x="275812" y="2910277"/>
            <a:ext cx="8592366" cy="1358590"/>
            <a:chOff x="311700" y="2910225"/>
            <a:chExt cx="8673025" cy="1431450"/>
          </a:xfrm>
        </p:grpSpPr>
        <p:pic>
          <p:nvPicPr>
            <p:cNvPr id="323" name="Google Shape;323;p39"/>
            <p:cNvPicPr preferRelativeResize="0"/>
            <p:nvPr/>
          </p:nvPicPr>
          <p:blipFill rotWithShape="1">
            <a:blip r:embed="rId3">
              <a:alphaModFix/>
            </a:blip>
            <a:srcRect l="19156" t="28537" r="9205" b="45047"/>
            <a:stretch/>
          </p:blipFill>
          <p:spPr>
            <a:xfrm>
              <a:off x="311700" y="2910225"/>
              <a:ext cx="4912999" cy="135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9"/>
            <p:cNvPicPr preferRelativeResize="0"/>
            <p:nvPr/>
          </p:nvPicPr>
          <p:blipFill rotWithShape="1">
            <a:blip r:embed="rId3">
              <a:alphaModFix/>
            </a:blip>
            <a:srcRect l="18924" t="68264" r="35440" b="8959"/>
            <a:stretch/>
          </p:blipFill>
          <p:spPr>
            <a:xfrm>
              <a:off x="5854950" y="3170275"/>
              <a:ext cx="3129775" cy="117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9"/>
            <p:cNvSpPr/>
            <p:nvPr/>
          </p:nvSpPr>
          <p:spPr>
            <a:xfrm rot="-5400000">
              <a:off x="5351085" y="3406388"/>
              <a:ext cx="450300" cy="366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6" name="Google Shape;326;p39"/>
          <p:cNvCxnSpPr/>
          <p:nvPr/>
        </p:nvCxnSpPr>
        <p:spPr>
          <a:xfrm rot="10800000" flipH="1">
            <a:off x="7161637" y="4124575"/>
            <a:ext cx="553500" cy="9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반복문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언어와 주요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라이브러리(다른 사람들이 만들어 놓은 함수 묶음)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,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편리한 몇 가지 툴들을 패키지로 구성해 놓은 것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rgbClr val="07376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다운로드</a:t>
            </a:r>
            <a:r>
              <a:rPr lang="ko" sz="1600">
                <a:solidFill>
                  <a:srgbClr val="4A86E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600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https://www.anaconda.com/do</a:t>
            </a:r>
            <a:endParaRPr sz="16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10650"/>
          <a:stretch/>
        </p:blipFill>
        <p:spPr>
          <a:xfrm>
            <a:off x="4383575" y="2236150"/>
            <a:ext cx="4370899" cy="22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반복문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동일한 코드를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여러 번 반복해서 실행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하는 것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들여쓰기로 구분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들여쓰기가 사용되지 않은 곳부터 반복하지 않음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1" descr="python for in반복문 이미지 검색결과"/>
          <p:cNvPicPr preferRelativeResize="0"/>
          <p:nvPr/>
        </p:nvPicPr>
        <p:blipFill rotWithShape="1">
          <a:blip r:embed="rId3">
            <a:alphaModFix/>
          </a:blip>
          <a:srcRect t="29218"/>
          <a:stretch/>
        </p:blipFill>
        <p:spPr>
          <a:xfrm>
            <a:off x="5371775" y="877175"/>
            <a:ext cx="3524200" cy="36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for문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변수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 (또는 튜플, 문자열)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&lt;수행할 문장1&gt;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&lt;수행할 문장2&gt;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750601" cy="18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 rotWithShape="1">
          <a:blip r:embed="rId4">
            <a:alphaModFix/>
          </a:blip>
          <a:srcRect r="44112"/>
          <a:stretch/>
        </p:blipFill>
        <p:spPr>
          <a:xfrm>
            <a:off x="5199625" y="1446888"/>
            <a:ext cx="3632675" cy="28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 입・출력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시작과 끝부분에 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작은 따옴표(‘)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혹은</a:t>
            </a: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큰 따옴표(“)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문자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로 이뤄진 자료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의 형태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 1개 :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, 문자열  2개 이상 :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String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903450"/>
            <a:ext cx="5715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4">
            <a:alphaModFix/>
          </a:blip>
          <a:srcRect l="27574" r="27784"/>
          <a:stretch/>
        </p:blipFill>
        <p:spPr>
          <a:xfrm>
            <a:off x="6319600" y="661850"/>
            <a:ext cx="2175499" cy="22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 합치기 ( + 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개 이상의 문자열이 있을 경우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기호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해 문자열을 합칠 수 있음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왼쪽 문자열부터 순서대로 합쳐지므로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순서를 구분해서 입력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해야 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336500"/>
            <a:ext cx="57150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 포메팅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문자열 {} .format(변수)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문자열을 고정된 하나의 값으로 사용하지 않고,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변수를 활용해 변수의 값에 따라 문자열이 변하도록 만들 수 있음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변수를 여러 개 사용할 경우 순서에 맞춰 차례대로 변수 입력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46"/>
          <p:cNvGrpSpPr/>
          <p:nvPr/>
        </p:nvGrpSpPr>
        <p:grpSpPr>
          <a:xfrm>
            <a:off x="174825" y="3262088"/>
            <a:ext cx="8880400" cy="1526824"/>
            <a:chOff x="251025" y="3262088"/>
            <a:chExt cx="8880400" cy="1526824"/>
          </a:xfrm>
        </p:grpSpPr>
        <p:pic>
          <p:nvPicPr>
            <p:cNvPr id="376" name="Google Shape;376;p46"/>
            <p:cNvPicPr preferRelativeResize="0"/>
            <p:nvPr/>
          </p:nvPicPr>
          <p:blipFill rotWithShape="1">
            <a:blip r:embed="rId3">
              <a:alphaModFix/>
            </a:blip>
            <a:srcRect l="4380" t="21227" r="3986" b="43288"/>
            <a:stretch/>
          </p:blipFill>
          <p:spPr>
            <a:xfrm>
              <a:off x="251025" y="3262088"/>
              <a:ext cx="5256400" cy="1526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6"/>
            <p:cNvPicPr preferRelativeResize="0"/>
            <p:nvPr/>
          </p:nvPicPr>
          <p:blipFill rotWithShape="1">
            <a:blip r:embed="rId3">
              <a:alphaModFix/>
            </a:blip>
            <a:srcRect l="26590" t="68824" r="26136" b="22405"/>
            <a:stretch/>
          </p:blipFill>
          <p:spPr>
            <a:xfrm>
              <a:off x="6026700" y="3809487"/>
              <a:ext cx="3104725" cy="4320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6"/>
            <p:cNvSpPr/>
            <p:nvPr/>
          </p:nvSpPr>
          <p:spPr>
            <a:xfrm rot="-5400000">
              <a:off x="5604460" y="3842350"/>
              <a:ext cx="450300" cy="366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 포메팅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문자열 {} .format(변수)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문자열을 고정된 하나의 값으로 사용하지 않고,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변수를 활용해 변수의 값에 따라 문자열이 변하도록 만들 수 있음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변수를 여러 개 사용할 경우 순서에 맞춰 차례대로 변수 입력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4" y="3111091"/>
            <a:ext cx="57150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리스트에서 사용했던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인덱스 번호와 슬라이싱을 문자열에서도 동일하게 사용 가능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공백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문장 부호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등도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글자로 인식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함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8"/>
          <p:cNvGrpSpPr/>
          <p:nvPr/>
        </p:nvGrpSpPr>
        <p:grpSpPr>
          <a:xfrm>
            <a:off x="6029058" y="2120650"/>
            <a:ext cx="2036046" cy="1079000"/>
            <a:chOff x="6029058" y="2120650"/>
            <a:chExt cx="2036046" cy="1079000"/>
          </a:xfrm>
        </p:grpSpPr>
        <p:grpSp>
          <p:nvGrpSpPr>
            <p:cNvPr id="392" name="Google Shape;392;p48"/>
            <p:cNvGrpSpPr/>
            <p:nvPr/>
          </p:nvGrpSpPr>
          <p:grpSpPr>
            <a:xfrm>
              <a:off x="6029058" y="2573550"/>
              <a:ext cx="2036046" cy="626100"/>
              <a:chOff x="6029058" y="2573550"/>
              <a:chExt cx="2036046" cy="626100"/>
            </a:xfrm>
          </p:grpSpPr>
          <p:sp>
            <p:nvSpPr>
              <p:cNvPr id="393" name="Google Shape;393;p48"/>
              <p:cNvSpPr/>
              <p:nvPr/>
            </p:nvSpPr>
            <p:spPr>
              <a:xfrm>
                <a:off x="6029058" y="2573550"/>
                <a:ext cx="670500" cy="6261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394" name="Google Shape;394;p48"/>
              <p:cNvSpPr/>
              <p:nvPr/>
            </p:nvSpPr>
            <p:spPr>
              <a:xfrm>
                <a:off x="7394604" y="2573550"/>
                <a:ext cx="670500" cy="6261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395" name="Google Shape;395;p48"/>
              <p:cNvSpPr/>
              <p:nvPr/>
            </p:nvSpPr>
            <p:spPr>
              <a:xfrm>
                <a:off x="6711735" y="2573550"/>
                <a:ext cx="670500" cy="6261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434343"/>
                  </a:solidFill>
                </a:endParaRPr>
              </a:p>
            </p:txBody>
          </p:sp>
        </p:grpSp>
        <p:sp>
          <p:nvSpPr>
            <p:cNvPr id="396" name="Google Shape;396;p48"/>
            <p:cNvSpPr txBox="1"/>
            <p:nvPr/>
          </p:nvSpPr>
          <p:spPr>
            <a:xfrm>
              <a:off x="6313125" y="2120650"/>
              <a:ext cx="14679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666666"/>
                  </a:solidFill>
                </a:rPr>
                <a:t>k[2:5]</a:t>
              </a:r>
              <a:endParaRPr sz="2000">
                <a:solidFill>
                  <a:srgbClr val="666666"/>
                </a:solidFill>
              </a:endParaRPr>
            </a:p>
          </p:txBody>
        </p:sp>
      </p:grpSp>
      <p:grpSp>
        <p:nvGrpSpPr>
          <p:cNvPr id="397" name="Google Shape;397;p48"/>
          <p:cNvGrpSpPr/>
          <p:nvPr/>
        </p:nvGrpSpPr>
        <p:grpSpPr>
          <a:xfrm>
            <a:off x="3904411" y="2571757"/>
            <a:ext cx="4842178" cy="1670175"/>
            <a:chOff x="3831596" y="2514925"/>
            <a:chExt cx="5000700" cy="1839400"/>
          </a:xfrm>
        </p:grpSpPr>
        <p:grpSp>
          <p:nvGrpSpPr>
            <p:cNvPr id="398" name="Google Shape;398;p48"/>
            <p:cNvGrpSpPr/>
            <p:nvPr/>
          </p:nvGrpSpPr>
          <p:grpSpPr>
            <a:xfrm>
              <a:off x="3831596" y="2514925"/>
              <a:ext cx="5000700" cy="691500"/>
              <a:chOff x="3688750" y="2514925"/>
              <a:chExt cx="5000700" cy="691500"/>
            </a:xfrm>
          </p:grpSpPr>
          <p:grpSp>
            <p:nvGrpSpPr>
              <p:cNvPr id="399" name="Google Shape;399;p48"/>
              <p:cNvGrpSpPr/>
              <p:nvPr/>
            </p:nvGrpSpPr>
            <p:grpSpPr>
              <a:xfrm>
                <a:off x="4468450" y="2514925"/>
                <a:ext cx="4221000" cy="691500"/>
                <a:chOff x="4638300" y="3170750"/>
                <a:chExt cx="4221000" cy="691500"/>
              </a:xfrm>
            </p:grpSpPr>
            <p:sp>
              <p:nvSpPr>
                <p:cNvPr id="400" name="Google Shape;400;p48"/>
                <p:cNvSpPr/>
                <p:nvPr/>
              </p:nvSpPr>
              <p:spPr>
                <a:xfrm>
                  <a:off x="53418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나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01" name="Google Shape;401;p48"/>
                <p:cNvSpPr/>
                <p:nvPr/>
              </p:nvSpPr>
              <p:spPr>
                <a:xfrm>
                  <a:off x="60453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다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02" name="Google Shape;402;p48"/>
                <p:cNvSpPr/>
                <p:nvPr/>
              </p:nvSpPr>
              <p:spPr>
                <a:xfrm>
                  <a:off x="67488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라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03" name="Google Shape;403;p48"/>
                <p:cNvSpPr/>
                <p:nvPr/>
              </p:nvSpPr>
              <p:spPr>
                <a:xfrm>
                  <a:off x="74523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마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04" name="Google Shape;404;p48"/>
                <p:cNvSpPr/>
                <p:nvPr/>
              </p:nvSpPr>
              <p:spPr>
                <a:xfrm>
                  <a:off x="81558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바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05" name="Google Shape;405;p48"/>
                <p:cNvSpPr/>
                <p:nvPr/>
              </p:nvSpPr>
              <p:spPr>
                <a:xfrm>
                  <a:off x="46383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가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</p:grpSp>
          <p:sp>
            <p:nvSpPr>
              <p:cNvPr id="406" name="Google Shape;406;p48"/>
              <p:cNvSpPr/>
              <p:nvPr/>
            </p:nvSpPr>
            <p:spPr>
              <a:xfrm>
                <a:off x="3688750" y="2514925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3000">
                    <a:solidFill>
                      <a:schemeClr val="dk1"/>
                    </a:solidFill>
                  </a:rPr>
                  <a:t>k</a:t>
                </a:r>
                <a:endParaRPr sz="30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407" name="Google Shape;407;p48"/>
            <p:cNvGrpSpPr/>
            <p:nvPr/>
          </p:nvGrpSpPr>
          <p:grpSpPr>
            <a:xfrm>
              <a:off x="4611296" y="3170750"/>
              <a:ext cx="4221000" cy="691500"/>
              <a:chOff x="4638300" y="3170750"/>
              <a:chExt cx="4221000" cy="691500"/>
            </a:xfrm>
          </p:grpSpPr>
          <p:sp>
            <p:nvSpPr>
              <p:cNvPr id="408" name="Google Shape;408;p48"/>
              <p:cNvSpPr/>
              <p:nvPr/>
            </p:nvSpPr>
            <p:spPr>
              <a:xfrm>
                <a:off x="5341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[1]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09" name="Google Shape;409;p48"/>
              <p:cNvSpPr/>
              <p:nvPr/>
            </p:nvSpPr>
            <p:spPr>
              <a:xfrm>
                <a:off x="6045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[2]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0" name="Google Shape;410;p48"/>
              <p:cNvSpPr/>
              <p:nvPr/>
            </p:nvSpPr>
            <p:spPr>
              <a:xfrm>
                <a:off x="6748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[3]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1" name="Google Shape;411;p48"/>
              <p:cNvSpPr/>
              <p:nvPr/>
            </p:nvSpPr>
            <p:spPr>
              <a:xfrm>
                <a:off x="7452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[4]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2" name="Google Shape;412;p48"/>
              <p:cNvSpPr/>
              <p:nvPr/>
            </p:nvSpPr>
            <p:spPr>
              <a:xfrm>
                <a:off x="8155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[5]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3" name="Google Shape;413;p48"/>
              <p:cNvSpPr/>
              <p:nvPr/>
            </p:nvSpPr>
            <p:spPr>
              <a:xfrm>
                <a:off x="4638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[0]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14" name="Google Shape;414;p48"/>
            <p:cNvGrpSpPr/>
            <p:nvPr/>
          </p:nvGrpSpPr>
          <p:grpSpPr>
            <a:xfrm>
              <a:off x="4611296" y="3662825"/>
              <a:ext cx="4221000" cy="691500"/>
              <a:chOff x="4638300" y="3170750"/>
              <a:chExt cx="4221000" cy="691500"/>
            </a:xfrm>
          </p:grpSpPr>
          <p:sp>
            <p:nvSpPr>
              <p:cNvPr id="415" name="Google Shape;415;p48"/>
              <p:cNvSpPr/>
              <p:nvPr/>
            </p:nvSpPr>
            <p:spPr>
              <a:xfrm>
                <a:off x="5341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[-5]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6" name="Google Shape;416;p48"/>
              <p:cNvSpPr/>
              <p:nvPr/>
            </p:nvSpPr>
            <p:spPr>
              <a:xfrm>
                <a:off x="6045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[-4]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7" name="Google Shape;417;p48"/>
              <p:cNvSpPr/>
              <p:nvPr/>
            </p:nvSpPr>
            <p:spPr>
              <a:xfrm>
                <a:off x="6748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[-3]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8" name="Google Shape;418;p48"/>
              <p:cNvSpPr/>
              <p:nvPr/>
            </p:nvSpPr>
            <p:spPr>
              <a:xfrm>
                <a:off x="7452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[-2]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19" name="Google Shape;419;p48"/>
              <p:cNvSpPr/>
              <p:nvPr/>
            </p:nvSpPr>
            <p:spPr>
              <a:xfrm>
                <a:off x="8155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[-1]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20" name="Google Shape;420;p48"/>
              <p:cNvSpPr/>
              <p:nvPr/>
            </p:nvSpPr>
            <p:spPr>
              <a:xfrm>
                <a:off x="4638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[-6]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21" name="Google Shape;421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문자열에서 일부 선택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8"/>
          <p:cNvPicPr preferRelativeResize="0"/>
          <p:nvPr/>
        </p:nvPicPr>
        <p:blipFill rotWithShape="1">
          <a:blip r:embed="rId3">
            <a:alphaModFix/>
          </a:blip>
          <a:srcRect r="28576"/>
          <a:stretch/>
        </p:blipFill>
        <p:spPr>
          <a:xfrm>
            <a:off x="311700" y="2120650"/>
            <a:ext cx="3592701" cy="27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리스트에서 사용했던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인덱스 번호와 슬라이싱을 문자열에서도 동일하게 사용 가능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공백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문장 부호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등도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글자로 인식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함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49"/>
          <p:cNvGrpSpPr/>
          <p:nvPr/>
        </p:nvGrpSpPr>
        <p:grpSpPr>
          <a:xfrm>
            <a:off x="6710558" y="2120650"/>
            <a:ext cx="2036046" cy="1079000"/>
            <a:chOff x="6710558" y="2120650"/>
            <a:chExt cx="2036046" cy="1079000"/>
          </a:xfrm>
        </p:grpSpPr>
        <p:grpSp>
          <p:nvGrpSpPr>
            <p:cNvPr id="429" name="Google Shape;429;p49"/>
            <p:cNvGrpSpPr/>
            <p:nvPr/>
          </p:nvGrpSpPr>
          <p:grpSpPr>
            <a:xfrm>
              <a:off x="6710558" y="2573550"/>
              <a:ext cx="2036046" cy="626100"/>
              <a:chOff x="6029058" y="2573550"/>
              <a:chExt cx="2036046" cy="626100"/>
            </a:xfrm>
          </p:grpSpPr>
          <p:sp>
            <p:nvSpPr>
              <p:cNvPr id="430" name="Google Shape;430;p49"/>
              <p:cNvSpPr/>
              <p:nvPr/>
            </p:nvSpPr>
            <p:spPr>
              <a:xfrm>
                <a:off x="6029058" y="2573550"/>
                <a:ext cx="670500" cy="6261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31" name="Google Shape;431;p49"/>
              <p:cNvSpPr/>
              <p:nvPr/>
            </p:nvSpPr>
            <p:spPr>
              <a:xfrm>
                <a:off x="7394604" y="2573550"/>
                <a:ext cx="670500" cy="6261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32" name="Google Shape;432;p49"/>
              <p:cNvSpPr/>
              <p:nvPr/>
            </p:nvSpPr>
            <p:spPr>
              <a:xfrm>
                <a:off x="6711735" y="2573550"/>
                <a:ext cx="670500" cy="6261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434343"/>
                  </a:solidFill>
                </a:endParaRPr>
              </a:p>
            </p:txBody>
          </p:sp>
        </p:grpSp>
        <p:sp>
          <p:nvSpPr>
            <p:cNvPr id="433" name="Google Shape;433;p49"/>
            <p:cNvSpPr txBox="1"/>
            <p:nvPr/>
          </p:nvSpPr>
          <p:spPr>
            <a:xfrm>
              <a:off x="6994625" y="2120650"/>
              <a:ext cx="1467900" cy="27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666666"/>
                  </a:solidFill>
                </a:rPr>
                <a:t>k[3:]</a:t>
              </a:r>
              <a:endParaRPr sz="2000">
                <a:solidFill>
                  <a:srgbClr val="666666"/>
                </a:solidFill>
              </a:endParaRPr>
            </a:p>
          </p:txBody>
        </p:sp>
      </p:grpSp>
      <p:grpSp>
        <p:nvGrpSpPr>
          <p:cNvPr id="434" name="Google Shape;434;p49"/>
          <p:cNvGrpSpPr/>
          <p:nvPr/>
        </p:nvGrpSpPr>
        <p:grpSpPr>
          <a:xfrm>
            <a:off x="3904411" y="2571757"/>
            <a:ext cx="4842178" cy="1670175"/>
            <a:chOff x="3831596" y="2514925"/>
            <a:chExt cx="5000700" cy="1839400"/>
          </a:xfrm>
        </p:grpSpPr>
        <p:grpSp>
          <p:nvGrpSpPr>
            <p:cNvPr id="435" name="Google Shape;435;p49"/>
            <p:cNvGrpSpPr/>
            <p:nvPr/>
          </p:nvGrpSpPr>
          <p:grpSpPr>
            <a:xfrm>
              <a:off x="3831596" y="2514925"/>
              <a:ext cx="5000700" cy="691500"/>
              <a:chOff x="3688750" y="2514925"/>
              <a:chExt cx="5000700" cy="691500"/>
            </a:xfrm>
          </p:grpSpPr>
          <p:grpSp>
            <p:nvGrpSpPr>
              <p:cNvPr id="436" name="Google Shape;436;p49"/>
              <p:cNvGrpSpPr/>
              <p:nvPr/>
            </p:nvGrpSpPr>
            <p:grpSpPr>
              <a:xfrm>
                <a:off x="4468450" y="2514925"/>
                <a:ext cx="4221000" cy="691500"/>
                <a:chOff x="4638300" y="3170750"/>
                <a:chExt cx="4221000" cy="691500"/>
              </a:xfrm>
            </p:grpSpPr>
            <p:sp>
              <p:nvSpPr>
                <p:cNvPr id="437" name="Google Shape;437;p49"/>
                <p:cNvSpPr/>
                <p:nvPr/>
              </p:nvSpPr>
              <p:spPr>
                <a:xfrm>
                  <a:off x="53418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나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38" name="Google Shape;438;p49"/>
                <p:cNvSpPr/>
                <p:nvPr/>
              </p:nvSpPr>
              <p:spPr>
                <a:xfrm>
                  <a:off x="60453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다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39" name="Google Shape;439;p49"/>
                <p:cNvSpPr/>
                <p:nvPr/>
              </p:nvSpPr>
              <p:spPr>
                <a:xfrm>
                  <a:off x="67488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라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40" name="Google Shape;440;p49"/>
                <p:cNvSpPr/>
                <p:nvPr/>
              </p:nvSpPr>
              <p:spPr>
                <a:xfrm>
                  <a:off x="74523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마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41" name="Google Shape;441;p49"/>
                <p:cNvSpPr/>
                <p:nvPr/>
              </p:nvSpPr>
              <p:spPr>
                <a:xfrm>
                  <a:off x="81558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바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42" name="Google Shape;442;p49"/>
                <p:cNvSpPr/>
                <p:nvPr/>
              </p:nvSpPr>
              <p:spPr>
                <a:xfrm>
                  <a:off x="4638300" y="3170750"/>
                  <a:ext cx="703500" cy="6915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200" b="1">
                      <a:solidFill>
                        <a:srgbClr val="434343"/>
                      </a:solidFill>
                    </a:rPr>
                    <a:t>가</a:t>
                  </a:r>
                  <a:endParaRPr sz="2200" b="1">
                    <a:solidFill>
                      <a:srgbClr val="434343"/>
                    </a:solidFill>
                  </a:endParaRPr>
                </a:p>
              </p:txBody>
            </p:sp>
          </p:grpSp>
          <p:sp>
            <p:nvSpPr>
              <p:cNvPr id="443" name="Google Shape;443;p49"/>
              <p:cNvSpPr/>
              <p:nvPr/>
            </p:nvSpPr>
            <p:spPr>
              <a:xfrm>
                <a:off x="3688750" y="2514925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3000">
                    <a:solidFill>
                      <a:schemeClr val="dk1"/>
                    </a:solidFill>
                  </a:rPr>
                  <a:t>k</a:t>
                </a:r>
                <a:endParaRPr sz="30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444" name="Google Shape;444;p49"/>
            <p:cNvGrpSpPr/>
            <p:nvPr/>
          </p:nvGrpSpPr>
          <p:grpSpPr>
            <a:xfrm>
              <a:off x="4611296" y="3170750"/>
              <a:ext cx="4221000" cy="691500"/>
              <a:chOff x="4638300" y="3170750"/>
              <a:chExt cx="4221000" cy="691500"/>
            </a:xfrm>
          </p:grpSpPr>
          <p:sp>
            <p:nvSpPr>
              <p:cNvPr id="445" name="Google Shape;445;p49"/>
              <p:cNvSpPr/>
              <p:nvPr/>
            </p:nvSpPr>
            <p:spPr>
              <a:xfrm>
                <a:off x="5341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[1]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46" name="Google Shape;446;p49"/>
              <p:cNvSpPr/>
              <p:nvPr/>
            </p:nvSpPr>
            <p:spPr>
              <a:xfrm>
                <a:off x="6045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[2]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47" name="Google Shape;447;p49"/>
              <p:cNvSpPr/>
              <p:nvPr/>
            </p:nvSpPr>
            <p:spPr>
              <a:xfrm>
                <a:off x="6748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[3]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48" name="Google Shape;448;p49"/>
              <p:cNvSpPr/>
              <p:nvPr/>
            </p:nvSpPr>
            <p:spPr>
              <a:xfrm>
                <a:off x="7452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[4]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49" name="Google Shape;449;p49"/>
              <p:cNvSpPr/>
              <p:nvPr/>
            </p:nvSpPr>
            <p:spPr>
              <a:xfrm>
                <a:off x="8155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[5]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4638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[0]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51" name="Google Shape;451;p49"/>
            <p:cNvGrpSpPr/>
            <p:nvPr/>
          </p:nvGrpSpPr>
          <p:grpSpPr>
            <a:xfrm>
              <a:off x="4611296" y="3662825"/>
              <a:ext cx="4221000" cy="691500"/>
              <a:chOff x="4638300" y="3170750"/>
              <a:chExt cx="4221000" cy="691500"/>
            </a:xfrm>
          </p:grpSpPr>
          <p:sp>
            <p:nvSpPr>
              <p:cNvPr id="452" name="Google Shape;452;p49"/>
              <p:cNvSpPr/>
              <p:nvPr/>
            </p:nvSpPr>
            <p:spPr>
              <a:xfrm>
                <a:off x="5341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[-5]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6045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[-4]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54" name="Google Shape;454;p49"/>
              <p:cNvSpPr/>
              <p:nvPr/>
            </p:nvSpPr>
            <p:spPr>
              <a:xfrm>
                <a:off x="6748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[-3]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55" name="Google Shape;455;p49"/>
              <p:cNvSpPr/>
              <p:nvPr/>
            </p:nvSpPr>
            <p:spPr>
              <a:xfrm>
                <a:off x="7452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[-2]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56" name="Google Shape;456;p49"/>
              <p:cNvSpPr/>
              <p:nvPr/>
            </p:nvSpPr>
            <p:spPr>
              <a:xfrm>
                <a:off x="81558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[-1]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  <p:sp>
            <p:nvSpPr>
              <p:cNvPr id="457" name="Google Shape;457;p49"/>
              <p:cNvSpPr/>
              <p:nvPr/>
            </p:nvSpPr>
            <p:spPr>
              <a:xfrm>
                <a:off x="4638300" y="3170750"/>
                <a:ext cx="7035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434343"/>
                    </a:solidFill>
                  </a:rPr>
                  <a:t>[-6]</a:t>
                </a:r>
                <a:endParaRPr sz="220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58" name="Google Shape;458;p4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문자열에서 일부 선택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49"/>
          <p:cNvPicPr preferRelativeResize="0"/>
          <p:nvPr/>
        </p:nvPicPr>
        <p:blipFill rotWithShape="1">
          <a:blip r:embed="rId3">
            <a:alphaModFix/>
          </a:blip>
          <a:srcRect r="28576"/>
          <a:stretch/>
        </p:blipFill>
        <p:spPr>
          <a:xfrm>
            <a:off x="311700" y="2120650"/>
            <a:ext cx="3592701" cy="27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문자열 정리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데이터 수집 및 텍스트 분석을 진행할 경우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데이터 정리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할 때 필요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나눠진 데이터는 리스트 형태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로 반환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066100"/>
            <a:ext cx="4700099" cy="2820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0"/>
          <p:cNvGrpSpPr/>
          <p:nvPr/>
        </p:nvGrpSpPr>
        <p:grpSpPr>
          <a:xfrm>
            <a:off x="1217150" y="2195875"/>
            <a:ext cx="6324125" cy="419400"/>
            <a:chOff x="1217150" y="2195875"/>
            <a:chExt cx="6324125" cy="419400"/>
          </a:xfrm>
        </p:grpSpPr>
        <p:cxnSp>
          <p:nvCxnSpPr>
            <p:cNvPr id="468" name="Google Shape;468;p50"/>
            <p:cNvCxnSpPr/>
            <p:nvPr/>
          </p:nvCxnSpPr>
          <p:spPr>
            <a:xfrm rot="10800000" flipH="1">
              <a:off x="1217150" y="2424000"/>
              <a:ext cx="3999300" cy="1842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9" name="Google Shape;469;p50"/>
            <p:cNvSpPr/>
            <p:nvPr/>
          </p:nvSpPr>
          <p:spPr>
            <a:xfrm>
              <a:off x="5209375" y="2195875"/>
              <a:ext cx="2331900" cy="4194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시작과 끝부분의 공백 제거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50"/>
          <p:cNvGrpSpPr/>
          <p:nvPr/>
        </p:nvGrpSpPr>
        <p:grpSpPr>
          <a:xfrm>
            <a:off x="1227375" y="2945725"/>
            <a:ext cx="5261150" cy="518763"/>
            <a:chOff x="1227375" y="2945725"/>
            <a:chExt cx="5261150" cy="518763"/>
          </a:xfrm>
        </p:grpSpPr>
        <p:cxnSp>
          <p:nvCxnSpPr>
            <p:cNvPr id="471" name="Google Shape;471;p50"/>
            <p:cNvCxnSpPr/>
            <p:nvPr/>
          </p:nvCxnSpPr>
          <p:spPr>
            <a:xfrm>
              <a:off x="1227375" y="2945725"/>
              <a:ext cx="4244700" cy="2967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2" name="Google Shape;472;p50"/>
            <p:cNvSpPr/>
            <p:nvPr/>
          </p:nvSpPr>
          <p:spPr>
            <a:xfrm>
              <a:off x="5486225" y="3045088"/>
              <a:ext cx="1002300" cy="4194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문자 변경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50"/>
          <p:cNvGrpSpPr/>
          <p:nvPr/>
        </p:nvGrpSpPr>
        <p:grpSpPr>
          <a:xfrm>
            <a:off x="1360350" y="3324150"/>
            <a:ext cx="5451600" cy="1147450"/>
            <a:chOff x="1360350" y="3324150"/>
            <a:chExt cx="5451600" cy="1147450"/>
          </a:xfrm>
        </p:grpSpPr>
        <p:cxnSp>
          <p:nvCxnSpPr>
            <p:cNvPr id="474" name="Google Shape;474;p50"/>
            <p:cNvCxnSpPr/>
            <p:nvPr/>
          </p:nvCxnSpPr>
          <p:spPr>
            <a:xfrm>
              <a:off x="1360350" y="3324150"/>
              <a:ext cx="4132200" cy="8898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5" name="Google Shape;475;p50"/>
            <p:cNvSpPr/>
            <p:nvPr/>
          </p:nvSpPr>
          <p:spPr>
            <a:xfrm>
              <a:off x="5492550" y="4052200"/>
              <a:ext cx="1319400" cy="4194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문자열 나누기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5" descr="conda 다운로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75" y="1363588"/>
            <a:ext cx="7464644" cy="2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1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조건문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조건문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조건을 만족할 경우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에만 작업이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되도록 사용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조건 1개 :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/ 조건 2개 :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if - else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/ 조건 3개 이상 :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- elif - else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들여쓰기가 이어지는 범위까지만 실행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873800"/>
            <a:ext cx="57150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조건문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조건을 만족할 경우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에만 작업이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되도록 사용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조건 1개 :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/ 조건 2개 :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if - else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/ 조건 3개 이상 :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- elif - else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들여쓰기가 이어지는 범위까지만 실행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719275"/>
            <a:ext cx="5715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4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함 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함수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동일한 코드를 여러 번 사용할 경우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함수로 지정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해서 활용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함수명과 함수 내에서 사용할 매개변수를 알려주며,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콜론(:) 아래에 들여쓰기를 사용해 함수가 실행할 내용 입력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948600"/>
            <a:ext cx="7334775" cy="8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함수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동일한 코드를 여러 번 사용할 경우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함수로 지정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해서 활용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함수명과 함수 내에서 사용할 매개변수를 알려주며,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콜론(:) 아래에 들여쓰기를 사용해 함수가 실행할 내용 입력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738150"/>
            <a:ext cx="5246424" cy="21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return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결과 돌려받기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위해 사용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어떤 결과를 돌려받을지 정의하려면 함수를 작성할 때 return으로 지정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378163"/>
            <a:ext cx="6579725" cy="9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return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결과 돌려받기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위해 사용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어떤 결과를 돌려받을지 정의하려면 함수를 작성할 때 return으로 지정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205629"/>
            <a:ext cx="6579725" cy="259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9" descr="html 이미지 검색결과"/>
          <p:cNvPicPr preferRelativeResize="0"/>
          <p:nvPr/>
        </p:nvPicPr>
        <p:blipFill rotWithShape="1">
          <a:blip r:embed="rId3">
            <a:alphaModFix amt="15000"/>
          </a:blip>
          <a:srcRect l="4002" t="2337" r="5245" b="6720"/>
          <a:stretch/>
        </p:blipFill>
        <p:spPr>
          <a:xfrm>
            <a:off x="2100" y="1224088"/>
            <a:ext cx="4572000" cy="269531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9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 페이지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맛보기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HTML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크롤링 주요 태그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CSS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HTML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HyperText Markup Language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약자로, </a:t>
            </a:r>
            <a:b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" b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Hyper Text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기능을 가진 웹페이지를 만드는 언어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97" y="2012874"/>
            <a:ext cx="1654399" cy="183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0"/>
          <p:cNvSpPr txBox="1"/>
          <p:nvPr/>
        </p:nvSpPr>
        <p:spPr>
          <a:xfrm>
            <a:off x="1435050" y="4118600"/>
            <a:ext cx="61512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chemeClr val="lt1"/>
                </a:highlight>
              </a:rPr>
              <a:t>Hyper Text</a:t>
            </a:r>
            <a:br>
              <a:rPr lang="ko">
                <a:solidFill>
                  <a:schemeClr val="dk2"/>
                </a:solidFill>
                <a:highlight>
                  <a:schemeClr val="lt1"/>
                </a:highlight>
              </a:rPr>
            </a:br>
            <a:r>
              <a:rPr lang="ko">
                <a:solidFill>
                  <a:schemeClr val="dk2"/>
                </a:solidFill>
                <a:highlight>
                  <a:schemeClr val="lt1"/>
                </a:highlight>
              </a:rPr>
              <a:t>사용자를 웹 페이지에서 다른 페이지로 이동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" name="Google Shape;54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12875"/>
            <a:ext cx="2313225" cy="18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074" y="2012875"/>
            <a:ext cx="2313225" cy="18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0"/>
          <p:cNvSpPr/>
          <p:nvPr/>
        </p:nvSpPr>
        <p:spPr>
          <a:xfrm>
            <a:off x="2898975" y="2661900"/>
            <a:ext cx="552600" cy="62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60"/>
          <p:cNvSpPr/>
          <p:nvPr/>
        </p:nvSpPr>
        <p:spPr>
          <a:xfrm>
            <a:off x="5682838" y="2661900"/>
            <a:ext cx="552600" cy="62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83" name="Google Shape;83;p16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6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HTML 특징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1. 시작과 끝이 있다.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여는 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태그&gt;&lt;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/닫는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태그&gt;</a:t>
            </a:r>
            <a:endParaRPr>
              <a:solidFill>
                <a:srgbClr val="009E2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2. 태그는 다른 태그에 속할 수 있다.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   시작부분과 끝부분 사이에 다른 태그가 들어 있는지 확인 가능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3. 태그의 시작과 끝 사이에 화면에 표시되는 정보가 들어간다.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 &lt;태그&gt;</a:t>
            </a:r>
            <a:r>
              <a:rPr lang="ko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Hello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&lt;/태그&gt;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의 경우, </a:t>
            </a:r>
            <a:r>
              <a:rPr lang="ko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Hello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출력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4. 태그 기호 내에 속성을 가질 수 있다.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&lt;태그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속성1 = 값1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속성2 = 값2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&gt;Hello</a:t>
            </a:r>
            <a:r>
              <a:rPr lang="ko">
                <a:solidFill>
                  <a:srgbClr val="009E25"/>
                </a:solidFill>
                <a:latin typeface="Arial"/>
                <a:ea typeface="Arial"/>
                <a:cs typeface="Arial"/>
                <a:sym typeface="Arial"/>
              </a:rPr>
              <a:t>&lt;/태그&gt;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여러 개의 속성 정보 가질 수 있음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lvl="0" indent="-29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&lt;html&gt;</a:t>
            </a:r>
            <a:endParaRPr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62000" lvl="0" indent="-67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EF00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&lt;head&gt; 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62000" lvl="0" indent="-67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">
                <a:solidFill>
                  <a:srgbClr val="0075C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&lt;title&gt;</a:t>
            </a: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문서의 제목</a:t>
            </a:r>
            <a:r>
              <a:rPr lang="ko">
                <a:solidFill>
                  <a:srgbClr val="0075C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&lt;/title&gt;</a:t>
            </a:r>
            <a:endParaRPr>
              <a:solidFill>
                <a:srgbClr val="0075C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62000" lvl="0" indent="-67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EF00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&lt;/head&gt;</a:t>
            </a:r>
            <a:endParaRPr>
              <a:solidFill>
                <a:srgbClr val="EF00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62000" lvl="0" indent="-67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EF00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&lt;body&gt;</a:t>
            </a:r>
            <a:endParaRPr>
              <a:solidFill>
                <a:srgbClr val="EF00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62000" lvl="0" indent="-67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">
                <a:solidFill>
                  <a:srgbClr val="009E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&lt;특정태그&gt;</a:t>
            </a: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웹 페이지 내용</a:t>
            </a:r>
            <a:r>
              <a:rPr lang="ko">
                <a:solidFill>
                  <a:srgbClr val="009E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&lt;/특정태그&gt;</a:t>
            </a:r>
            <a:endParaRPr>
              <a:solidFill>
                <a:srgbClr val="009E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62000" lvl="0" indent="-67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EF00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&lt;/body&gt;</a:t>
            </a:r>
            <a:endParaRPr>
              <a:solidFill>
                <a:srgbClr val="EF00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81000" lvl="0" indent="-29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&lt;/html&gt;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HTML 구조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제목 태그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64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&lt;h1&gt;</a:t>
            </a:r>
            <a:r>
              <a:rPr lang="ko" sz="2000" b="1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&lt;h2&gt;</a:t>
            </a:r>
            <a:r>
              <a:rPr lang="ko" sz="2000" b="1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&lt;h3&gt;</a:t>
            </a:r>
            <a:r>
              <a:rPr lang="ko" sz="2000" b="1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&lt;h4&gt;</a:t>
            </a:r>
            <a:r>
              <a:rPr lang="ko" sz="2000" b="1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&lt;h5&gt;</a:t>
            </a:r>
            <a:r>
              <a:rPr lang="ko" sz="2000" b="1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&lt;h6&gt;</a:t>
            </a:r>
            <a:endParaRPr sz="2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문서나 자료의 제목이 들어가는 부분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크기가 기본적으로 정해져 있는 태그로,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숫자가 커질 수록 문자의 크기는 작아짐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63"/>
          <p:cNvPicPr preferRelativeResize="0"/>
          <p:nvPr/>
        </p:nvPicPr>
        <p:blipFill rotWithShape="1">
          <a:blip r:embed="rId3">
            <a:alphaModFix/>
          </a:blip>
          <a:srcRect l="1020" t="19612" r="75011" b="25953"/>
          <a:stretch/>
        </p:blipFill>
        <p:spPr>
          <a:xfrm>
            <a:off x="5816375" y="2571775"/>
            <a:ext cx="1522224" cy="22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 txBox="1"/>
          <p:nvPr/>
        </p:nvSpPr>
        <p:spPr>
          <a:xfrm>
            <a:off x="1755575" y="2706800"/>
            <a:ext cx="2441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&lt;h1&gt;</a:t>
            </a:r>
            <a:r>
              <a:rPr lang="ko" sz="1600">
                <a:solidFill>
                  <a:srgbClr val="434343"/>
                </a:solidFill>
              </a:rPr>
              <a:t>Heading 1</a:t>
            </a:r>
            <a:r>
              <a:rPr lang="ko" sz="1600">
                <a:solidFill>
                  <a:srgbClr val="009E25"/>
                </a:solidFill>
              </a:rPr>
              <a:t>&lt;/h1&gt;</a:t>
            </a:r>
            <a:endParaRPr sz="1600">
              <a:solidFill>
                <a:srgbClr val="009E25"/>
              </a:solidFill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&lt;h2&gt;</a:t>
            </a:r>
            <a:r>
              <a:rPr lang="ko" sz="1600">
                <a:solidFill>
                  <a:srgbClr val="434343"/>
                </a:solidFill>
              </a:rPr>
              <a:t>Heading 2</a:t>
            </a:r>
            <a:r>
              <a:rPr lang="ko" sz="1600">
                <a:solidFill>
                  <a:srgbClr val="009E25"/>
                </a:solidFill>
              </a:rPr>
              <a:t>&lt;/h2&gt;</a:t>
            </a:r>
            <a:endParaRPr sz="1600">
              <a:solidFill>
                <a:srgbClr val="009E25"/>
              </a:solidFill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&lt;h3&gt;</a:t>
            </a:r>
            <a:r>
              <a:rPr lang="ko" sz="1600">
                <a:solidFill>
                  <a:srgbClr val="434343"/>
                </a:solidFill>
              </a:rPr>
              <a:t>Heading 3</a:t>
            </a:r>
            <a:r>
              <a:rPr lang="ko" sz="1600">
                <a:solidFill>
                  <a:srgbClr val="009E25"/>
                </a:solidFill>
              </a:rPr>
              <a:t>&lt;/h3&gt;</a:t>
            </a:r>
            <a:endParaRPr sz="1600">
              <a:solidFill>
                <a:srgbClr val="009E25"/>
              </a:solidFill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&lt;h4&gt;</a:t>
            </a:r>
            <a:r>
              <a:rPr lang="ko" sz="1600">
                <a:solidFill>
                  <a:srgbClr val="434343"/>
                </a:solidFill>
              </a:rPr>
              <a:t>Heading 4</a:t>
            </a:r>
            <a:r>
              <a:rPr lang="ko" sz="1600">
                <a:solidFill>
                  <a:srgbClr val="009E25"/>
                </a:solidFill>
              </a:rPr>
              <a:t>&lt;/h4&gt;</a:t>
            </a:r>
            <a:endParaRPr sz="1600">
              <a:solidFill>
                <a:srgbClr val="009E25"/>
              </a:solidFill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&lt;h5&gt;</a:t>
            </a:r>
            <a:r>
              <a:rPr lang="ko" sz="1600">
                <a:solidFill>
                  <a:srgbClr val="434343"/>
                </a:solidFill>
              </a:rPr>
              <a:t>Heading 5</a:t>
            </a:r>
            <a:r>
              <a:rPr lang="ko" sz="1600">
                <a:solidFill>
                  <a:srgbClr val="009E25"/>
                </a:solidFill>
              </a:rPr>
              <a:t>&lt;/h5&gt;</a:t>
            </a:r>
            <a:endParaRPr sz="1600">
              <a:solidFill>
                <a:srgbClr val="009E25"/>
              </a:solidFill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&lt;h6&gt;</a:t>
            </a:r>
            <a:r>
              <a:rPr lang="ko" sz="1600">
                <a:solidFill>
                  <a:srgbClr val="434343"/>
                </a:solidFill>
              </a:rPr>
              <a:t>Heading 6</a:t>
            </a:r>
            <a:r>
              <a:rPr lang="ko" sz="1600">
                <a:solidFill>
                  <a:srgbClr val="009E25"/>
                </a:solidFill>
              </a:rPr>
              <a:t>&lt;/h6&gt;</a:t>
            </a:r>
            <a:endParaRPr sz="1600">
              <a:solidFill>
                <a:srgbClr val="009E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</a:endParaRPr>
          </a:p>
        </p:txBody>
      </p:sp>
      <p:sp>
        <p:nvSpPr>
          <p:cNvPr id="569" name="Google Shape;569;p63"/>
          <p:cNvSpPr/>
          <p:nvPr/>
        </p:nvSpPr>
        <p:spPr>
          <a:xfrm rot="-5400000">
            <a:off x="4510337" y="3236500"/>
            <a:ext cx="551400" cy="629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문단 태그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&lt;p&gt;</a:t>
            </a:r>
            <a:endParaRPr sz="2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주로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자료의 본문 내용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이 들어가는 태그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&lt;p&gt; 태그 자체가 </a:t>
            </a: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블록요소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이기 때문에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자동으로 줄바꿈이 되어 출력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4"/>
          <p:cNvSpPr txBox="1"/>
          <p:nvPr/>
        </p:nvSpPr>
        <p:spPr>
          <a:xfrm>
            <a:off x="773375" y="3165550"/>
            <a:ext cx="3698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&lt;p&gt;</a:t>
            </a:r>
            <a:r>
              <a:rPr lang="ko" sz="1600">
                <a:solidFill>
                  <a:srgbClr val="434343"/>
                </a:solidFill>
              </a:rPr>
              <a:t>첫번째 문단(paragraph)</a:t>
            </a:r>
            <a:r>
              <a:rPr lang="ko" sz="1600">
                <a:solidFill>
                  <a:srgbClr val="009E25"/>
                </a:solidFill>
              </a:rPr>
              <a:t>&lt;/p&gt;</a:t>
            </a:r>
            <a:endParaRPr sz="1600">
              <a:solidFill>
                <a:srgbClr val="009E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9E25"/>
                </a:solidFill>
              </a:rPr>
              <a:t>&lt;p&gt;</a:t>
            </a:r>
            <a:r>
              <a:rPr lang="ko" sz="1600">
                <a:solidFill>
                  <a:srgbClr val="434343"/>
                </a:solidFill>
              </a:rPr>
              <a:t>두번째 문단(paragraph)</a:t>
            </a:r>
            <a:r>
              <a:rPr lang="ko" sz="1600">
                <a:solidFill>
                  <a:srgbClr val="009E25"/>
                </a:solidFill>
              </a:rPr>
              <a:t>&lt;/p&gt;</a:t>
            </a:r>
            <a:endParaRPr sz="1600">
              <a:solidFill>
                <a:srgbClr val="009E25"/>
              </a:solidFill>
            </a:endParaRPr>
          </a:p>
        </p:txBody>
      </p:sp>
      <p:sp>
        <p:nvSpPr>
          <p:cNvPr id="577" name="Google Shape;577;p64"/>
          <p:cNvSpPr/>
          <p:nvPr/>
        </p:nvSpPr>
        <p:spPr>
          <a:xfrm rot="-5400000">
            <a:off x="4510337" y="3236500"/>
            <a:ext cx="551400" cy="629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4"/>
          <p:cNvSpPr txBox="1"/>
          <p:nvPr/>
        </p:nvSpPr>
        <p:spPr>
          <a:xfrm>
            <a:off x="5592287" y="3014100"/>
            <a:ext cx="29235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600">
                <a:highlight>
                  <a:srgbClr val="FFFFFF"/>
                </a:highlight>
              </a:rPr>
              <a:t>첫번째 문단(paragraph)</a:t>
            </a:r>
            <a:endParaRPr sz="16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600">
                <a:highlight>
                  <a:srgbClr val="FFFFFF"/>
                </a:highlight>
              </a:rPr>
              <a:t>두번째 문단(paragraph)</a:t>
            </a:r>
            <a:endParaRPr sz="16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하이퍼링크 태그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&lt;a&gt;</a:t>
            </a:r>
            <a:endParaRPr sz="2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웹 페이지 내부의 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특정 위치로 이동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할 때 사용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기본적으로 </a:t>
            </a:r>
            <a:r>
              <a:rPr lang="ko" b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ko" b="1">
                <a:solidFill>
                  <a:srgbClr val="FF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(hyper reference)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속성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가지는데,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웹 페이지나 파일의 위치를 나타내는 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경로를 입력하여 웹 페이지로 이동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311700" y="3063025"/>
            <a:ext cx="48801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</a:rPr>
              <a:t>&lt;</a:t>
            </a:r>
            <a:r>
              <a:rPr lang="ko" sz="1600" b="1">
                <a:solidFill>
                  <a:srgbClr val="FF0000"/>
                </a:solidFill>
              </a:rPr>
              <a:t>a</a:t>
            </a:r>
            <a:r>
              <a:rPr lang="ko" sz="1600" b="1">
                <a:solidFill>
                  <a:srgbClr val="434343"/>
                </a:solidFill>
              </a:rPr>
              <a:t> </a:t>
            </a:r>
            <a:r>
              <a:rPr lang="ko" sz="1600" b="1">
                <a:solidFill>
                  <a:srgbClr val="FF0000"/>
                </a:solidFill>
              </a:rPr>
              <a:t>href</a:t>
            </a:r>
            <a:r>
              <a:rPr lang="ko" sz="1600" b="1">
                <a:solidFill>
                  <a:srgbClr val="434343"/>
                </a:solidFill>
              </a:rPr>
              <a:t>=“http://www.naver.com”</a:t>
            </a:r>
            <a:r>
              <a:rPr lang="ko" sz="1600">
                <a:solidFill>
                  <a:srgbClr val="434343"/>
                </a:solidFill>
              </a:rPr>
              <a:t>&gt;네이버&lt;</a:t>
            </a:r>
            <a:r>
              <a:rPr lang="ko" sz="1600" b="1">
                <a:solidFill>
                  <a:srgbClr val="434343"/>
                </a:solidFill>
              </a:rPr>
              <a:t>/</a:t>
            </a:r>
            <a:r>
              <a:rPr lang="ko" sz="1600" b="1">
                <a:solidFill>
                  <a:srgbClr val="FF0000"/>
                </a:solidFill>
              </a:rPr>
              <a:t>a</a:t>
            </a:r>
            <a:r>
              <a:rPr lang="ko" sz="1600">
                <a:solidFill>
                  <a:srgbClr val="434343"/>
                </a:solidFill>
              </a:rPr>
              <a:t>&gt;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586" name="Google Shape;586;p65"/>
          <p:cNvSpPr/>
          <p:nvPr/>
        </p:nvSpPr>
        <p:spPr>
          <a:xfrm rot="-5400000">
            <a:off x="436650" y="3790950"/>
            <a:ext cx="269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829850" y="3722400"/>
            <a:ext cx="9267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>
                <a:solidFill>
                  <a:srgbClr val="0000FF"/>
                </a:solidFill>
                <a:hlinkClick r:id="rId3"/>
              </a:rPr>
              <a:t>네이</a:t>
            </a:r>
            <a:r>
              <a:rPr lang="ko" sz="1600" u="sng">
                <a:solidFill>
                  <a:srgbClr val="0000FF"/>
                </a:solidFill>
                <a:hlinkClick r:id="rId3"/>
              </a:rPr>
              <a:t>버</a:t>
            </a:r>
            <a:endParaRPr sz="16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이미지 태그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&lt;img&gt;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이미지 자료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를 한번에 모아올 수 있음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6"/>
          <p:cNvSpPr txBox="1"/>
          <p:nvPr/>
        </p:nvSpPr>
        <p:spPr>
          <a:xfrm>
            <a:off x="443550" y="2571750"/>
            <a:ext cx="82569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</a:rPr>
              <a:t>&lt;</a:t>
            </a:r>
            <a:r>
              <a:rPr lang="ko" sz="1800" b="1">
                <a:solidFill>
                  <a:srgbClr val="434343"/>
                </a:solidFill>
              </a:rPr>
              <a:t>img </a:t>
            </a:r>
            <a:r>
              <a:rPr lang="ko" sz="1800" b="1">
                <a:solidFill>
                  <a:srgbClr val="FF0000"/>
                </a:solidFill>
              </a:rPr>
              <a:t>src</a:t>
            </a:r>
            <a:r>
              <a:rPr lang="ko" sz="1800" b="1">
                <a:solidFill>
                  <a:srgbClr val="434343"/>
                </a:solidFill>
              </a:rPr>
              <a:t>=“</a:t>
            </a:r>
            <a:r>
              <a:rPr lang="ko" sz="1800" b="1" u="sng">
                <a:solidFill>
                  <a:srgbClr val="0000FF"/>
                </a:solidFill>
                <a:hlinkClick r:id="rId3"/>
              </a:rPr>
              <a:t>https://www.picsum.photos/id/1/600/300</a:t>
            </a:r>
            <a:r>
              <a:rPr lang="ko" sz="1800" b="1">
                <a:solidFill>
                  <a:srgbClr val="434343"/>
                </a:solidFill>
              </a:rPr>
              <a:t>”</a:t>
            </a:r>
            <a:r>
              <a:rPr lang="ko" sz="1800">
                <a:solidFill>
                  <a:srgbClr val="434343"/>
                </a:solidFill>
              </a:rPr>
              <a:t>&gt;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&lt;</a:t>
            </a:r>
            <a:r>
              <a:rPr lang="ko" sz="1800" b="1"/>
              <a:t>img </a:t>
            </a:r>
            <a:r>
              <a:rPr lang="ko" sz="1800" b="1">
                <a:solidFill>
                  <a:srgbClr val="FF0000"/>
                </a:solidFill>
              </a:rPr>
              <a:t>src</a:t>
            </a:r>
            <a:r>
              <a:rPr lang="ko" sz="1800"/>
              <a:t>="https://www.picsum.photos/id/1/600/300" </a:t>
            </a:r>
            <a:r>
              <a:rPr lang="ko" sz="1800" b="1">
                <a:solidFill>
                  <a:srgbClr val="FF0000"/>
                </a:solidFill>
              </a:rPr>
              <a:t>alt</a:t>
            </a:r>
            <a:r>
              <a:rPr lang="ko" sz="1800" b="1"/>
              <a:t>="깨짐"</a:t>
            </a:r>
            <a:r>
              <a:rPr lang="ko" sz="1800"/>
              <a:t> &gt;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src</a:t>
            </a:r>
            <a:r>
              <a:rPr lang="ko" b="1"/>
              <a:t> </a:t>
            </a:r>
            <a:r>
              <a:rPr lang="ko"/>
              <a:t>:</a:t>
            </a:r>
            <a:r>
              <a:rPr lang="ko" b="1"/>
              <a:t> </a:t>
            </a:r>
            <a:r>
              <a:rPr lang="ko" b="1">
                <a:solidFill>
                  <a:schemeClr val="dk1"/>
                </a:solidFill>
              </a:rPr>
              <a:t>Source </a:t>
            </a:r>
            <a:r>
              <a:rPr lang="ko"/>
              <a:t>의 약자 , </a:t>
            </a:r>
            <a:r>
              <a:rPr lang="ko" b="1">
                <a:solidFill>
                  <a:schemeClr val="dk1"/>
                </a:solidFill>
              </a:rPr>
              <a:t>이미지 경로</a:t>
            </a:r>
            <a:r>
              <a:rPr lang="ko" b="1"/>
              <a:t>(주소)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alt</a:t>
            </a:r>
            <a:r>
              <a:rPr lang="ko" b="1"/>
              <a:t> </a:t>
            </a:r>
            <a:r>
              <a:rPr lang="ko"/>
              <a:t>: </a:t>
            </a:r>
            <a:r>
              <a:rPr lang="ko">
                <a:highlight>
                  <a:srgbClr val="FFFFFF"/>
                </a:highlight>
              </a:rPr>
              <a:t> 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</a:rPr>
              <a:t>alternate text</a:t>
            </a:r>
            <a:r>
              <a:rPr lang="ko" b="1">
                <a:highlight>
                  <a:srgbClr val="FFFFFF"/>
                </a:highlight>
              </a:rPr>
              <a:t> </a:t>
            </a:r>
            <a:r>
              <a:rPr lang="ko">
                <a:highlight>
                  <a:srgbClr val="FFFFFF"/>
                </a:highlight>
              </a:rPr>
              <a:t>의 약자, 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</a:rPr>
              <a:t>이미지가 깨졌을 때 대체 텍스트</a:t>
            </a:r>
            <a:r>
              <a:rPr lang="ko" b="1">
                <a:highlight>
                  <a:srgbClr val="FFFFFF"/>
                </a:highlight>
              </a:rPr>
              <a:t> 나옴</a:t>
            </a:r>
            <a:endParaRPr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목록 태그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&lt;ul&gt;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순서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 없는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목록</a:t>
            </a:r>
            <a:endParaRPr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&lt;li&gt;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: 목록 (List)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67"/>
          <p:cNvPicPr preferRelativeResize="0"/>
          <p:nvPr/>
        </p:nvPicPr>
        <p:blipFill rotWithShape="1">
          <a:blip r:embed="rId3">
            <a:alphaModFix/>
          </a:blip>
          <a:srcRect l="15915" t="27601" r="9435" b="17250"/>
          <a:stretch/>
        </p:blipFill>
        <p:spPr>
          <a:xfrm>
            <a:off x="3841850" y="1534713"/>
            <a:ext cx="4764051" cy="265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8"/>
          <p:cNvPicPr preferRelativeResize="0"/>
          <p:nvPr/>
        </p:nvPicPr>
        <p:blipFill rotWithShape="1">
          <a:blip r:embed="rId3">
            <a:alphaModFix/>
          </a:blip>
          <a:srcRect l="1448"/>
          <a:stretch/>
        </p:blipFill>
        <p:spPr>
          <a:xfrm>
            <a:off x="787850" y="1806125"/>
            <a:ext cx="7568299" cy="3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배경, 폰트, 영역 등 html 태그에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스타일(색상, 크기, 여백)을 지정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해주는 것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Style 태그 안쪽에 들어가는 부분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CSS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8"/>
          <p:cNvSpPr/>
          <p:nvPr/>
        </p:nvSpPr>
        <p:spPr>
          <a:xfrm>
            <a:off x="787850" y="2722825"/>
            <a:ext cx="3443100" cy="80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8"/>
          <p:cNvSpPr/>
          <p:nvPr/>
        </p:nvSpPr>
        <p:spPr>
          <a:xfrm>
            <a:off x="735800" y="3813400"/>
            <a:ext cx="240600" cy="1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선택자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40500" cy="3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태그 선택자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p, div, span, table, td, form, … 와 같은 </a:t>
            </a:r>
            <a:r>
              <a:rPr lang="ko" sz="1600">
                <a:solidFill>
                  <a:srgbClr val="FF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HTML 태그</a:t>
            </a:r>
            <a:r>
              <a:rPr lang="ko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지정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#id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#(샵)</a:t>
            </a:r>
            <a:r>
              <a:rPr lang="ko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지시어 사용 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하나의 웹 페이지에 유일한 영역을 선택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.class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.(닷)</a:t>
            </a:r>
            <a:r>
              <a:rPr lang="ko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지시어 사용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하나의 웹 페이지에 중복 영역을 선택 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600" b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* id, class 같이 있음: id &gt; class</a:t>
            </a:r>
            <a:endParaRPr sz="1600" b="1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69"/>
          <p:cNvGrpSpPr/>
          <p:nvPr/>
        </p:nvGrpSpPr>
        <p:grpSpPr>
          <a:xfrm>
            <a:off x="4191551" y="1257766"/>
            <a:ext cx="4580197" cy="3416400"/>
            <a:chOff x="4252101" y="1152466"/>
            <a:chExt cx="4580197" cy="3416400"/>
          </a:xfrm>
        </p:grpSpPr>
        <p:grpSp>
          <p:nvGrpSpPr>
            <p:cNvPr id="618" name="Google Shape;618;p69"/>
            <p:cNvGrpSpPr/>
            <p:nvPr/>
          </p:nvGrpSpPr>
          <p:grpSpPr>
            <a:xfrm>
              <a:off x="4252101" y="1152466"/>
              <a:ext cx="4580197" cy="3416400"/>
              <a:chOff x="1852014" y="1271941"/>
              <a:chExt cx="4580197" cy="3416400"/>
            </a:xfrm>
          </p:grpSpPr>
          <p:pic>
            <p:nvPicPr>
              <p:cNvPr id="619" name="Google Shape;619;p6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52014" y="1271941"/>
                <a:ext cx="4580197" cy="341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0" name="Google Shape;620;p69"/>
              <p:cNvSpPr/>
              <p:nvPr/>
            </p:nvSpPr>
            <p:spPr>
              <a:xfrm>
                <a:off x="1883107" y="1545300"/>
                <a:ext cx="415200" cy="191700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9"/>
              <p:cNvSpPr/>
              <p:nvPr/>
            </p:nvSpPr>
            <p:spPr>
              <a:xfrm>
                <a:off x="1883102" y="2571750"/>
                <a:ext cx="271200" cy="191700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2" name="Google Shape;622;p69"/>
              <p:cNvCxnSpPr/>
              <p:nvPr/>
            </p:nvCxnSpPr>
            <p:spPr>
              <a:xfrm rot="10800000" flipH="1">
                <a:off x="1911693" y="2968712"/>
                <a:ext cx="10320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23" name="Google Shape;623;p69"/>
            <p:cNvCxnSpPr/>
            <p:nvPr/>
          </p:nvCxnSpPr>
          <p:spPr>
            <a:xfrm>
              <a:off x="6954425" y="2869518"/>
              <a:ext cx="1542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4" name="Google Shape;624;p69"/>
            <p:cNvSpPr/>
            <p:nvPr/>
          </p:nvSpPr>
          <p:spPr>
            <a:xfrm>
              <a:off x="4300808" y="2980725"/>
              <a:ext cx="478800" cy="149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69"/>
          <p:cNvSpPr txBox="1"/>
          <p:nvPr/>
        </p:nvSpPr>
        <p:spPr>
          <a:xfrm>
            <a:off x="4721900" y="3088200"/>
            <a:ext cx="5058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태그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CSS 에서 태그를 선택할 때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띄어쓰기도 문법에 해당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됨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ex. “div h1{내용}”으로 쓰면, div태그 내부에 있는 h1태그를 의미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CSS 문법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838" y="1843100"/>
            <a:ext cx="7074324" cy="3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7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91" name="Google Shape;91;p17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7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>
            <a:off x="2157413" y="1026963"/>
            <a:ext cx="4829175" cy="3743325"/>
            <a:chOff x="2803800" y="161913"/>
            <a:chExt cx="4829175" cy="3743325"/>
          </a:xfrm>
        </p:grpSpPr>
        <p:pic>
          <p:nvPicPr>
            <p:cNvPr id="94" name="Google Shape;94;p17" descr="아나콘다 설치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3800" y="161913"/>
              <a:ext cx="4829175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/>
            <p:nvPr/>
          </p:nvSpPr>
          <p:spPr>
            <a:xfrm>
              <a:off x="5867569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0" y="1243625"/>
            <a:ext cx="8594299" cy="31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CSS 문법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72"/>
          <p:cNvPicPr preferRelativeResize="0"/>
          <p:nvPr/>
        </p:nvPicPr>
        <p:blipFill rotWithShape="1">
          <a:blip r:embed="rId3">
            <a:alphaModFix amt="29000"/>
          </a:blip>
          <a:srcRect l="33024" t="40663" r="10736" b="4155"/>
          <a:stretch/>
        </p:blipFill>
        <p:spPr>
          <a:xfrm>
            <a:off x="176686" y="896128"/>
            <a:ext cx="4222817" cy="335124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2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맛보기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BeautifulSoup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selenium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 크롤링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상에 존재하는 </a:t>
            </a: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Contents를 수집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작업 (프로그래밍으로 자동화 가능)</a:t>
            </a:r>
            <a:endParaRPr sz="1600" b="1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69999" lvl="0" indent="-196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AutoNum type="arabicPeriod"/>
            </a:pP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 페이지를 가져와서,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HTML/CSS등을 </a:t>
            </a: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파싱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하고,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필요한 데이터만 </a:t>
            </a:r>
            <a:r>
              <a:rPr lang="ko" sz="16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추출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기법</a:t>
            </a:r>
            <a:endParaRPr sz="16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69999" lvl="0" indent="-196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AutoNum type="arabicPeriod"/>
            </a:pP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API(Rest API)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제공하는 서비스에 Open API를 호출해서, </a:t>
            </a:r>
            <a:b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받은 데이터 중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필요한 데이터만 추출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기법</a:t>
            </a:r>
            <a:endParaRPr sz="16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69999" lvl="0" indent="-196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AutoNum type="arabicPeriod"/>
            </a:pPr>
            <a:r>
              <a:rPr lang="ko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Selenium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등 브라우저를 프로그래밍으로 조작해서, </a:t>
            </a:r>
            <a:r>
              <a:rPr lang="ko" sz="1600" b="1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필요한 데이터만 추출</a:t>
            </a:r>
            <a:r>
              <a:rPr lang="ko" sz="16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기법</a:t>
            </a:r>
            <a:endParaRPr sz="16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 짧은 시간 동안 과도하게 데이터를 수집하면 해당 서버에 무리를 줌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 디도스(DDoS) 공격으로 감지 될 수 있음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크롤링 절차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어떤 정보를 수집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할 지를 정한다.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2. 정보가 있는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을 찾는다 (url : uniform resource location)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해당 페이지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접근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한다. (ex : www.naver.com)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4. 페이지내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원하는 정보가 있는지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어떠한 구조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로 되어있는지 살펴본다.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원하는 정보를 찾아 추출한다.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   → 추출이 잘 되지 않는다면 (HTML, CSS, selenium 방식 사용)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6. 맞으면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가져와서 데이터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5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5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BeautifulSoup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BeautifulSoup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6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 및 XML 파일에서</a:t>
            </a: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원하는 데이터를 손쉽게 가져오는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파이썬 라이브러리 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파서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와 함께 작동하여 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구문 분석 트리를 탐색, 검색 및 수정</a:t>
            </a:r>
            <a:r>
              <a:rPr lang="ko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하는 관용적 방법을 제공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76"/>
          <p:cNvPicPr preferRelativeResize="0"/>
          <p:nvPr/>
        </p:nvPicPr>
        <p:blipFill rotWithShape="1">
          <a:blip r:embed="rId3">
            <a:alphaModFix/>
          </a:blip>
          <a:srcRect l="17991" t="6990" r="14244" b="14201"/>
          <a:stretch/>
        </p:blipFill>
        <p:spPr>
          <a:xfrm>
            <a:off x="311700" y="2086725"/>
            <a:ext cx="2079031" cy="28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025" y="2129675"/>
            <a:ext cx="6113449" cy="277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4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900"/>
              </a:spcAft>
              <a:buNone/>
            </a:pP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어떤 페이지에서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데이터를 특정 패턴이나 순서로 추출해 가공</a:t>
            </a: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하는 것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25" y="1864475"/>
            <a:ext cx="2476965" cy="19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301" y="2362152"/>
            <a:ext cx="1208310" cy="12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7"/>
          <p:cNvPicPr preferRelativeResize="0"/>
          <p:nvPr/>
        </p:nvPicPr>
        <p:blipFill rotWithShape="1">
          <a:blip r:embed="rId5">
            <a:alphaModFix/>
          </a:blip>
          <a:srcRect l="31903" t="60978"/>
          <a:stretch/>
        </p:blipFill>
        <p:spPr>
          <a:xfrm>
            <a:off x="5499450" y="2248950"/>
            <a:ext cx="3386851" cy="185607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7"/>
          <p:cNvSpPr txBox="1"/>
          <p:nvPr/>
        </p:nvSpPr>
        <p:spPr>
          <a:xfrm>
            <a:off x="1022450" y="3842600"/>
            <a:ext cx="1383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155CC"/>
                </a:solidFill>
              </a:rPr>
              <a:t>web 자료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682" name="Google Shape;682;p77"/>
          <p:cNvSpPr txBox="1"/>
          <p:nvPr/>
        </p:nvSpPr>
        <p:spPr>
          <a:xfrm>
            <a:off x="3680894" y="3779218"/>
            <a:ext cx="9171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155CC"/>
                </a:solidFill>
              </a:rPr>
              <a:t>parser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683" name="Google Shape;683;p77"/>
          <p:cNvSpPr/>
          <p:nvPr/>
        </p:nvSpPr>
        <p:spPr>
          <a:xfrm rot="-5400000">
            <a:off x="2920701" y="2818425"/>
            <a:ext cx="473400" cy="371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7"/>
          <p:cNvSpPr/>
          <p:nvPr/>
        </p:nvSpPr>
        <p:spPr>
          <a:xfrm rot="-5400000">
            <a:off x="4884821" y="2818425"/>
            <a:ext cx="473400" cy="371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parser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900"/>
              </a:spcAft>
              <a:buNone/>
            </a:pP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HTML 문서 등에서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구문을 해석할 수 있는 단위와 여러 부분으로 분할</a:t>
            </a:r>
            <a:r>
              <a:rPr lang="ko" b="1">
                <a:solidFill>
                  <a:srgbClr val="6A6A6A"/>
                </a:solidFill>
                <a:latin typeface="Arial"/>
                <a:ea typeface="Arial"/>
                <a:cs typeface="Arial"/>
                <a:sym typeface="Arial"/>
              </a:rPr>
              <a:t>해주는 역할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88" y="1578325"/>
            <a:ext cx="8125425" cy="33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요소 추출하기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9"/>
          <p:cNvSpPr txBox="1"/>
          <p:nvPr/>
        </p:nvSpPr>
        <p:spPr>
          <a:xfrm>
            <a:off x="448650" y="1235550"/>
            <a:ext cx="33789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highlight>
                  <a:srgbClr val="FFFFFF"/>
                </a:highlight>
              </a:rPr>
              <a:t>find</a:t>
            </a:r>
            <a:endParaRPr sz="1800"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>
                <a:solidFill>
                  <a:srgbClr val="434343"/>
                </a:solidFill>
                <a:highlight>
                  <a:srgbClr val="FFFFFF"/>
                </a:highlight>
              </a:rPr>
              <a:t>가장 먼저 검색되는 태그 반환</a:t>
            </a: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유일무이한 </a:t>
            </a:r>
            <a:r>
              <a:rPr lang="ko" sz="1800">
                <a:solidFill>
                  <a:srgbClr val="FF0000"/>
                </a:solidFill>
              </a:rPr>
              <a:t>id </a:t>
            </a:r>
            <a:r>
              <a:rPr lang="ko" sz="1800"/>
              <a:t> ➠  find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grpSp>
        <p:nvGrpSpPr>
          <p:cNvPr id="698" name="Google Shape;698;p79"/>
          <p:cNvGrpSpPr/>
          <p:nvPr/>
        </p:nvGrpSpPr>
        <p:grpSpPr>
          <a:xfrm>
            <a:off x="4571992" y="318225"/>
            <a:ext cx="4033089" cy="4507050"/>
            <a:chOff x="4228842" y="391350"/>
            <a:chExt cx="4033089" cy="4507050"/>
          </a:xfrm>
        </p:grpSpPr>
        <p:pic>
          <p:nvPicPr>
            <p:cNvPr id="699" name="Google Shape;699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28842" y="391350"/>
              <a:ext cx="4033089" cy="382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8850" y="4365000"/>
              <a:ext cx="2895600" cy="53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0"/>
          <p:cNvSpPr txBox="1"/>
          <p:nvPr/>
        </p:nvSpPr>
        <p:spPr>
          <a:xfrm>
            <a:off x="448650" y="1235550"/>
            <a:ext cx="3421200" cy="1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0000"/>
                </a:solidFill>
                <a:highlight>
                  <a:srgbClr val="FFFFFF"/>
                </a:highlight>
              </a:rPr>
              <a:t>fi</a:t>
            </a:r>
            <a:r>
              <a:rPr lang="ko" sz="1800" b="1">
                <a:solidFill>
                  <a:srgbClr val="FF0000"/>
                </a:solidFill>
                <a:highlight>
                  <a:schemeClr val="lt1"/>
                </a:highlight>
              </a:rPr>
              <a:t>nd_all</a:t>
            </a:r>
            <a:endParaRPr sz="1800" b="1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434343"/>
                </a:solidFill>
                <a:highlight>
                  <a:schemeClr val="lt1"/>
                </a:highlight>
              </a:rPr>
              <a:t>조건에 해당되는 전체 태그 반환</a:t>
            </a: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800"/>
              <a:t>중복이 가능한 </a:t>
            </a:r>
            <a:r>
              <a:rPr lang="ko" sz="1800">
                <a:solidFill>
                  <a:srgbClr val="FF0000"/>
                </a:solidFill>
              </a:rPr>
              <a:t>class </a:t>
            </a:r>
            <a:r>
              <a:rPr lang="ko" sz="1800"/>
              <a:t> ➠  find_all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706" name="Google Shape;706;p8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요소 추출하기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80"/>
          <p:cNvGrpSpPr/>
          <p:nvPr/>
        </p:nvGrpSpPr>
        <p:grpSpPr>
          <a:xfrm>
            <a:off x="4181320" y="619505"/>
            <a:ext cx="4698738" cy="4107119"/>
            <a:chOff x="3981750" y="391350"/>
            <a:chExt cx="5009850" cy="4310126"/>
          </a:xfrm>
        </p:grpSpPr>
        <p:pic>
          <p:nvPicPr>
            <p:cNvPr id="708" name="Google Shape;708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81750" y="391350"/>
              <a:ext cx="5009850" cy="367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1750" y="4215701"/>
              <a:ext cx="3133725" cy="485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102" name="Google Shape;102;p18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8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8"/>
          <p:cNvGrpSpPr/>
          <p:nvPr/>
        </p:nvGrpSpPr>
        <p:grpSpPr>
          <a:xfrm>
            <a:off x="2157413" y="1026963"/>
            <a:ext cx="4829175" cy="3743325"/>
            <a:chOff x="2803800" y="161913"/>
            <a:chExt cx="4829175" cy="3743325"/>
          </a:xfrm>
        </p:grpSpPr>
        <p:pic>
          <p:nvPicPr>
            <p:cNvPr id="105" name="Google Shape;105;p18" descr="아나콘다 설치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3800" y="161913"/>
              <a:ext cx="4829175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8"/>
            <p:cNvSpPr/>
            <p:nvPr/>
          </p:nvSpPr>
          <p:spPr>
            <a:xfrm>
              <a:off x="5867569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8"/>
          <p:cNvGrpSpPr/>
          <p:nvPr/>
        </p:nvGrpSpPr>
        <p:grpSpPr>
          <a:xfrm>
            <a:off x="2157425" y="1007925"/>
            <a:ext cx="4829175" cy="3781425"/>
            <a:chOff x="1470150" y="2190750"/>
            <a:chExt cx="4829175" cy="3781425"/>
          </a:xfrm>
        </p:grpSpPr>
        <p:pic>
          <p:nvPicPr>
            <p:cNvPr id="108" name="Google Shape;108;p18" descr="아나콘다 설치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0150" y="2190750"/>
              <a:ext cx="4829175" cy="3781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8"/>
            <p:cNvSpPr/>
            <p:nvPr/>
          </p:nvSpPr>
          <p:spPr>
            <a:xfrm>
              <a:off x="4525900" y="5541492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1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1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>
            <a:spLocks noGrp="1"/>
          </p:cNvSpPr>
          <p:nvPr>
            <p:ph type="body" idx="1"/>
          </p:nvPr>
        </p:nvSpPr>
        <p:spPr>
          <a:xfrm>
            <a:off x="5505575" y="1111550"/>
            <a:ext cx="34512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웹 브라우저(클라이언트)를 통해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서버에 어떤 정보를 요청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하는 것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2"/>
          <p:cNvSpPr txBox="1">
            <a:spLocks noGrp="1"/>
          </p:cNvSpPr>
          <p:nvPr>
            <p:ph type="body" idx="1"/>
          </p:nvPr>
        </p:nvSpPr>
        <p:spPr>
          <a:xfrm>
            <a:off x="169950" y="3327225"/>
            <a:ext cx="30645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웹 브라우저(클라이언트)의 </a:t>
            </a: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요청에 응답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하는것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386" y="1331095"/>
            <a:ext cx="340234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250" y="1752050"/>
            <a:ext cx="188594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132" y="745850"/>
            <a:ext cx="1485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676" y="3012089"/>
            <a:ext cx="1485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1744" y="3929499"/>
            <a:ext cx="2286205" cy="8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requests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 요청</a:t>
            </a:r>
            <a:r>
              <a:rPr lang="ko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보내는 모듈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5" y="1965200"/>
            <a:ext cx="8698850" cy="17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3"/>
          <p:cNvSpPr txBox="1"/>
          <p:nvPr/>
        </p:nvSpPr>
        <p:spPr>
          <a:xfrm>
            <a:off x="2502000" y="2762425"/>
            <a:ext cx="2070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➠ 상태 코드로 결과값 출력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import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88" y="932549"/>
            <a:ext cx="8196576" cy="37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import 문법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85"/>
          <p:cNvPicPr preferRelativeResize="0"/>
          <p:nvPr/>
        </p:nvPicPr>
        <p:blipFill rotWithShape="1">
          <a:blip r:embed="rId3">
            <a:alphaModFix/>
          </a:blip>
          <a:srcRect r="1864"/>
          <a:stretch/>
        </p:blipFill>
        <p:spPr>
          <a:xfrm>
            <a:off x="391050" y="1152475"/>
            <a:ext cx="8361899" cy="1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5"/>
          <p:cNvSpPr txBox="1">
            <a:spLocks noGrp="1"/>
          </p:cNvSpPr>
          <p:nvPr>
            <p:ph type="body" idx="1"/>
          </p:nvPr>
        </p:nvSpPr>
        <p:spPr>
          <a:xfrm>
            <a:off x="796925" y="2695275"/>
            <a:ext cx="74625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 name : 모듈의 이름</a:t>
            </a: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module element : 불러올 모듈 요소(함수 등)</a:t>
            </a: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nickname : 작성할 코드에 모듈 요소 이름 대신 넣을</a:t>
            </a:r>
            <a:r>
              <a:rPr lang="ko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별명</a:t>
            </a:r>
            <a:r>
              <a:rPr lang="ko" sz="16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600" b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alias)</a:t>
            </a:r>
            <a:endParaRPr sz="16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5"/>
          <p:cNvSpPr/>
          <p:nvPr/>
        </p:nvSpPr>
        <p:spPr>
          <a:xfrm>
            <a:off x="3814975" y="1583775"/>
            <a:ext cx="406500" cy="35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85"/>
          <p:cNvSpPr/>
          <p:nvPr/>
        </p:nvSpPr>
        <p:spPr>
          <a:xfrm>
            <a:off x="6878781" y="2269919"/>
            <a:ext cx="406500" cy="35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50" y="4203425"/>
            <a:ext cx="8361900" cy="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5"/>
          <p:cNvSpPr txBox="1"/>
          <p:nvPr/>
        </p:nvSpPr>
        <p:spPr>
          <a:xfrm>
            <a:off x="460967" y="4241125"/>
            <a:ext cx="7278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상태 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86" descr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00" y="1057275"/>
            <a:ext cx="6591800" cy="360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상태 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1xx (정보)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요청을 받았으며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프로세스를 계속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한다.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2xx (성공)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요청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성공적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으로 받았으며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인식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했고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수용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하였다.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3xx (리다이렉션)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요청 완료를 위해 추가 작업 조치가 필요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하다.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4xx (클라이언트 오류)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요청의 문법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잘못되었거나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요청을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처리할 수 없다.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5xx (서버 오류)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b="1">
                <a:latin typeface="Arial"/>
                <a:ea typeface="Arial"/>
                <a:cs typeface="Arial"/>
                <a:sym typeface="Arial"/>
              </a:rPr>
              <a:t>서버가 명백히 유효한 요청에 대해 충족을 실패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87"/>
          <p:cNvPicPr preferRelativeResize="0"/>
          <p:nvPr/>
        </p:nvPicPr>
        <p:blipFill rotWithShape="1">
          <a:blip r:embed="rId3">
            <a:alphaModFix/>
          </a:blip>
          <a:srcRect t="62682"/>
          <a:stretch/>
        </p:blipFill>
        <p:spPr>
          <a:xfrm>
            <a:off x="311700" y="4007350"/>
            <a:ext cx="8392699" cy="4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7"/>
          <p:cNvSpPr/>
          <p:nvPr/>
        </p:nvSpPr>
        <p:spPr>
          <a:xfrm>
            <a:off x="1136775" y="4112850"/>
            <a:ext cx="834600" cy="25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상태 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8"/>
          <p:cNvSpPr txBox="1">
            <a:spLocks noGrp="1"/>
          </p:cNvSpPr>
          <p:nvPr>
            <p:ph type="body" idx="1"/>
          </p:nvPr>
        </p:nvSpPr>
        <p:spPr>
          <a:xfrm>
            <a:off x="1308425" y="1152475"/>
            <a:ext cx="7602600" cy="3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200 - 요청이 정상적으로 처리됨</a:t>
            </a:r>
            <a:endParaRPr sz="1600" b="1">
              <a:solidFill>
                <a:srgbClr val="666666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307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임시로 페이지가 리다이렉트됨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400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클라이언트의 요청이 잘못된 구문으로 구성됨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401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접근이 허용되지 않음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CFE2F3"/>
                </a:highlight>
                <a:latin typeface="Arial"/>
                <a:ea typeface="Arial"/>
                <a:cs typeface="Arial"/>
                <a:sym typeface="Arial"/>
              </a:rPr>
              <a:t>404 - 지정된 URL을 처리하기 위한 자원이 존재하지 않음</a:t>
            </a:r>
            <a:endParaRPr sz="1600" b="1">
              <a:solidFill>
                <a:srgbClr val="666666"/>
              </a:solidFill>
              <a:highlight>
                <a:srgbClr val="CFE2F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500</a:t>
            </a:r>
            <a:r>
              <a:rPr lang="ko" sz="16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서버 내부에러</a:t>
            </a:r>
            <a:endParaRPr sz="16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503 - </a:t>
            </a:r>
            <a:r>
              <a:rPr lang="ko" sz="1600" b="1"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서버가 오버로드되었거나 유지관리를 위해 다운되어 서버를 사용할 수 없음</a:t>
            </a:r>
            <a:endParaRPr sz="1600" b="1"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88"/>
          <p:cNvPicPr preferRelativeResize="0"/>
          <p:nvPr/>
        </p:nvPicPr>
        <p:blipFill rotWithShape="1">
          <a:blip r:embed="rId3">
            <a:alphaModFix/>
          </a:blip>
          <a:srcRect t="15987"/>
          <a:stretch/>
        </p:blipFill>
        <p:spPr>
          <a:xfrm>
            <a:off x="320688" y="1017450"/>
            <a:ext cx="938750" cy="1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8"/>
          <p:cNvPicPr preferRelativeResize="0"/>
          <p:nvPr/>
        </p:nvPicPr>
        <p:blipFill rotWithShape="1">
          <a:blip r:embed="rId4">
            <a:alphaModFix/>
          </a:blip>
          <a:srcRect t="15131"/>
          <a:stretch/>
        </p:blipFill>
        <p:spPr>
          <a:xfrm>
            <a:off x="237013" y="2335598"/>
            <a:ext cx="1106137" cy="11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8"/>
          <p:cNvPicPr preferRelativeResize="0"/>
          <p:nvPr/>
        </p:nvPicPr>
        <p:blipFill rotWithShape="1">
          <a:blip r:embed="rId5">
            <a:alphaModFix/>
          </a:blip>
          <a:srcRect t="18273"/>
          <a:stretch/>
        </p:blipFill>
        <p:spPr>
          <a:xfrm>
            <a:off x="271688" y="3653750"/>
            <a:ext cx="1036745" cy="11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9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9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selenium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selenium 불러오기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90"/>
          <p:cNvPicPr preferRelativeResize="0"/>
          <p:nvPr/>
        </p:nvPicPr>
        <p:blipFill rotWithShape="1">
          <a:blip r:embed="rId3">
            <a:alphaModFix/>
          </a:blip>
          <a:srcRect l="1506" r="62618"/>
          <a:stretch/>
        </p:blipFill>
        <p:spPr>
          <a:xfrm>
            <a:off x="379525" y="1081850"/>
            <a:ext cx="3056776" cy="6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0"/>
          <p:cNvSpPr txBox="1">
            <a:spLocks noGrp="1"/>
          </p:cNvSpPr>
          <p:nvPr>
            <p:ph type="body" idx="1"/>
          </p:nvPr>
        </p:nvSpPr>
        <p:spPr>
          <a:xfrm>
            <a:off x="311700" y="1603146"/>
            <a:ext cx="8520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에러 메시지가 보이지 않는다면 selenium 라이브러리 불러오기 완료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90"/>
          <p:cNvPicPr preferRelativeResize="0"/>
          <p:nvPr/>
        </p:nvPicPr>
        <p:blipFill rotWithShape="1">
          <a:blip r:embed="rId4">
            <a:alphaModFix/>
          </a:blip>
          <a:srcRect l="795" r="70695"/>
          <a:stretch/>
        </p:blipFill>
        <p:spPr>
          <a:xfrm>
            <a:off x="379525" y="2142875"/>
            <a:ext cx="2429100" cy="6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0"/>
          <p:cNvSpPr txBox="1"/>
          <p:nvPr/>
        </p:nvSpPr>
        <p:spPr>
          <a:xfrm>
            <a:off x="379525" y="2736850"/>
            <a:ext cx="84528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 : 해당 명령어를 콘솔 창에서 실행하라는 의미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pip : 파이썬 라이브러리를 설치하기 위한 명령어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pip install 라이브러리 : 지정한 라이브러리가 컴퓨터에 설치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콘솔 창에서 실행할 때</a:t>
            </a: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r>
              <a:rPr lang="ko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 기호 제외</a:t>
            </a: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하고</a:t>
            </a:r>
            <a:r>
              <a:rPr lang="ko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pip install 라이브러리</a:t>
            </a:r>
            <a:r>
              <a:rPr lang="ko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19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116" name="Google Shape;116;p19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9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9"/>
          <p:cNvGrpSpPr/>
          <p:nvPr/>
        </p:nvGrpSpPr>
        <p:grpSpPr>
          <a:xfrm>
            <a:off x="2157413" y="1026963"/>
            <a:ext cx="4829175" cy="3743325"/>
            <a:chOff x="2803800" y="161913"/>
            <a:chExt cx="4829175" cy="3743325"/>
          </a:xfrm>
        </p:grpSpPr>
        <p:pic>
          <p:nvPicPr>
            <p:cNvPr id="119" name="Google Shape;119;p19" descr="아나콘다 설치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3800" y="161913"/>
              <a:ext cx="4829175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9"/>
            <p:cNvSpPr/>
            <p:nvPr/>
          </p:nvSpPr>
          <p:spPr>
            <a:xfrm>
              <a:off x="5867569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2157425" y="1007925"/>
            <a:ext cx="4829175" cy="3781425"/>
            <a:chOff x="1470150" y="2190750"/>
            <a:chExt cx="4829175" cy="3781425"/>
          </a:xfrm>
        </p:grpSpPr>
        <p:pic>
          <p:nvPicPr>
            <p:cNvPr id="122" name="Google Shape;122;p19" descr="아나콘다 설치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0150" y="2190750"/>
              <a:ext cx="4829175" cy="3781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9"/>
            <p:cNvSpPr/>
            <p:nvPr/>
          </p:nvSpPr>
          <p:spPr>
            <a:xfrm>
              <a:off x="4525900" y="5541492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2157413" y="1026975"/>
            <a:ext cx="4829175" cy="3743319"/>
            <a:chOff x="152400" y="152400"/>
            <a:chExt cx="4829175" cy="3743319"/>
          </a:xfrm>
        </p:grpSpPr>
        <p:pic>
          <p:nvPicPr>
            <p:cNvPr id="125" name="Google Shape;125;p19" descr="아나콘다 설치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152400"/>
              <a:ext cx="4829175" cy="3743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3201622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59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find_element_by_id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 속성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find_element_by_class_name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이름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name에 해당하는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name속성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find_element_by_css_selector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선택자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find_element_by_xpath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XPath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지정해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find_element_by_tag_name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태그 이름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name에 해당하는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find_element_by_link_text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링크 텍스트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find_element_by_partial_link_text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ko" sz="14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링크의 자식요소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포함돼 있는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요소를 하나 추출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91" descr="selenium 이미지 검색결과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5526025" y="391350"/>
            <a:ext cx="3306275" cy="32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9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 sz="3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element에 접근하는 메소드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2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92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93"/>
          <p:cNvPicPr preferRelativeResize="0"/>
          <p:nvPr/>
        </p:nvPicPr>
        <p:blipFill rotWithShape="1">
          <a:blip r:embed="rId3">
            <a:alphaModFix/>
          </a:blip>
          <a:srcRect t="2326" b="55821"/>
          <a:stretch/>
        </p:blipFill>
        <p:spPr>
          <a:xfrm>
            <a:off x="566450" y="1698325"/>
            <a:ext cx="1565675" cy="15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3"/>
          <p:cNvPicPr preferRelativeResize="0"/>
          <p:nvPr/>
        </p:nvPicPr>
        <p:blipFill rotWithShape="1">
          <a:blip r:embed="rId4">
            <a:alphaModFix/>
          </a:blip>
          <a:srcRect l="1545" t="12441"/>
          <a:stretch/>
        </p:blipFill>
        <p:spPr>
          <a:xfrm>
            <a:off x="3287475" y="919725"/>
            <a:ext cx="5375925" cy="108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821" y="2092479"/>
            <a:ext cx="5283249" cy="27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93"/>
          <p:cNvSpPr/>
          <p:nvPr/>
        </p:nvSpPr>
        <p:spPr>
          <a:xfrm>
            <a:off x="3214694" y="1698325"/>
            <a:ext cx="2244300" cy="33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93"/>
          <p:cNvSpPr/>
          <p:nvPr/>
        </p:nvSpPr>
        <p:spPr>
          <a:xfrm>
            <a:off x="4255473" y="2709200"/>
            <a:ext cx="1381200" cy="22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94"/>
          <p:cNvSpPr txBox="1">
            <a:spLocks noGrp="1"/>
          </p:cNvSpPr>
          <p:nvPr>
            <p:ph type="body" idx="1"/>
          </p:nvPr>
        </p:nvSpPr>
        <p:spPr>
          <a:xfrm>
            <a:off x="311700" y="1190850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Requests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Get html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Find ul tag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FindAll li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025" y="1190850"/>
            <a:ext cx="5330275" cy="36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827" name="Google Shape;827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Use Requests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상태코드 200 : 서버가 요청을 제대로 처리했다. (성공)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75" y="1635800"/>
            <a:ext cx="6448243" cy="7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175" y="3234850"/>
            <a:ext cx="6448249" cy="10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835" name="Google Shape;835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Get html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Find ul tag by class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6" name="Google Shape;836;p96"/>
          <p:cNvGrpSpPr/>
          <p:nvPr/>
        </p:nvGrpSpPr>
        <p:grpSpPr>
          <a:xfrm>
            <a:off x="1163571" y="1607656"/>
            <a:ext cx="5714366" cy="1200485"/>
            <a:chOff x="1078775" y="1686600"/>
            <a:chExt cx="5838134" cy="1342825"/>
          </a:xfrm>
        </p:grpSpPr>
        <p:pic>
          <p:nvPicPr>
            <p:cNvPr id="837" name="Google Shape;837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8775" y="1686600"/>
              <a:ext cx="5838134" cy="93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96"/>
            <p:cNvPicPr preferRelativeResize="0"/>
            <p:nvPr/>
          </p:nvPicPr>
          <p:blipFill rotWithShape="1">
            <a:blip r:embed="rId4">
              <a:alphaModFix/>
            </a:blip>
            <a:srcRect b="48070"/>
            <a:stretch/>
          </p:blipFill>
          <p:spPr>
            <a:xfrm>
              <a:off x="1225700" y="2589200"/>
              <a:ext cx="3429000" cy="44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9" name="Google Shape;83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563" y="3313425"/>
            <a:ext cx="5544725" cy="16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845" name="Google Shape;845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FindAll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>
                <a:latin typeface="Arial"/>
                <a:ea typeface="Arial"/>
                <a:cs typeface="Arial"/>
                <a:sym typeface="Arial"/>
              </a:rPr>
              <a:t>그냥 print 하면 태그가 그대로 노출된다.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950" y="1588525"/>
            <a:ext cx="6443525" cy="23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1</a:t>
            </a:r>
            <a:endParaRPr/>
          </a:p>
        </p:txBody>
      </p:sp>
      <p:sp>
        <p:nvSpPr>
          <p:cNvPr id="852" name="Google Shape;8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6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.text</a:t>
            </a:r>
            <a:r>
              <a:rPr lang="ko" sz="1400" b="1">
                <a:latin typeface="Arial"/>
                <a:ea typeface="Arial"/>
                <a:cs typeface="Arial"/>
                <a:sym typeface="Arial"/>
              </a:rPr>
              <a:t> : 태그 내용만 보여준다.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50" y="1606775"/>
            <a:ext cx="5049650" cy="25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9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99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Part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100"/>
          <p:cNvPicPr preferRelativeResize="0"/>
          <p:nvPr/>
        </p:nvPicPr>
        <p:blipFill rotWithShape="1">
          <a:blip r:embed="rId3">
            <a:alphaModFix/>
          </a:blip>
          <a:srcRect l="1545" t="12441"/>
          <a:stretch/>
        </p:blipFill>
        <p:spPr>
          <a:xfrm>
            <a:off x="3287475" y="919725"/>
            <a:ext cx="5375925" cy="108429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0"/>
          <p:cNvSpPr/>
          <p:nvPr/>
        </p:nvSpPr>
        <p:spPr>
          <a:xfrm>
            <a:off x="5482101" y="1698325"/>
            <a:ext cx="2639700" cy="33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8" name="Google Shape;868;p100"/>
          <p:cNvPicPr preferRelativeResize="0"/>
          <p:nvPr/>
        </p:nvPicPr>
        <p:blipFill rotWithShape="1">
          <a:blip r:embed="rId4">
            <a:alphaModFix/>
          </a:blip>
          <a:srcRect t="3966"/>
          <a:stretch/>
        </p:blipFill>
        <p:spPr>
          <a:xfrm>
            <a:off x="550775" y="1698325"/>
            <a:ext cx="1353775" cy="19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475" y="2203125"/>
            <a:ext cx="5365657" cy="25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0"/>
          <p:cNvSpPr/>
          <p:nvPr/>
        </p:nvSpPr>
        <p:spPr>
          <a:xfrm>
            <a:off x="4131844" y="2203125"/>
            <a:ext cx="1763700" cy="23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아나콘다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20"/>
          <p:cNvGrpSpPr/>
          <p:nvPr/>
        </p:nvGrpSpPr>
        <p:grpSpPr>
          <a:xfrm>
            <a:off x="2162175" y="1017438"/>
            <a:ext cx="4819650" cy="3762375"/>
            <a:chOff x="2162175" y="1017438"/>
            <a:chExt cx="4819650" cy="3762375"/>
          </a:xfrm>
        </p:grpSpPr>
        <p:pic>
          <p:nvPicPr>
            <p:cNvPr id="133" name="Google Shape;133;p20" descr="아나콘다 설치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2175" y="1017438"/>
              <a:ext cx="4819650" cy="376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/>
            <p:nvPr/>
          </p:nvSpPr>
          <p:spPr>
            <a:xfrm>
              <a:off x="5216275" y="4354331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0"/>
          <p:cNvGrpSpPr/>
          <p:nvPr/>
        </p:nvGrpSpPr>
        <p:grpSpPr>
          <a:xfrm>
            <a:off x="2157413" y="1026963"/>
            <a:ext cx="4829175" cy="3743325"/>
            <a:chOff x="2803800" y="161913"/>
            <a:chExt cx="4829175" cy="3743325"/>
          </a:xfrm>
        </p:grpSpPr>
        <p:pic>
          <p:nvPicPr>
            <p:cNvPr id="136" name="Google Shape;136;p20" descr="아나콘다 설치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3800" y="161913"/>
              <a:ext cx="4829175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0"/>
            <p:cNvSpPr/>
            <p:nvPr/>
          </p:nvSpPr>
          <p:spPr>
            <a:xfrm>
              <a:off x="5867569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2157425" y="1007925"/>
            <a:ext cx="4829175" cy="3781425"/>
            <a:chOff x="1470150" y="2190750"/>
            <a:chExt cx="4829175" cy="3781425"/>
          </a:xfrm>
        </p:grpSpPr>
        <p:pic>
          <p:nvPicPr>
            <p:cNvPr id="139" name="Google Shape;139;p20" descr="아나콘다 설치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0150" y="2190750"/>
              <a:ext cx="4829175" cy="3781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0"/>
            <p:cNvSpPr/>
            <p:nvPr/>
          </p:nvSpPr>
          <p:spPr>
            <a:xfrm>
              <a:off x="4525900" y="5541492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0"/>
          <p:cNvGrpSpPr/>
          <p:nvPr/>
        </p:nvGrpSpPr>
        <p:grpSpPr>
          <a:xfrm>
            <a:off x="2157413" y="1026975"/>
            <a:ext cx="4829175" cy="3743319"/>
            <a:chOff x="152400" y="152400"/>
            <a:chExt cx="4829175" cy="3743319"/>
          </a:xfrm>
        </p:grpSpPr>
        <p:pic>
          <p:nvPicPr>
            <p:cNvPr id="142" name="Google Shape;142;p20" descr="아나콘다 설치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152400"/>
              <a:ext cx="4829175" cy="3743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0"/>
            <p:cNvSpPr/>
            <p:nvPr/>
          </p:nvSpPr>
          <p:spPr>
            <a:xfrm>
              <a:off x="3201622" y="3489256"/>
              <a:ext cx="873600" cy="34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2169625" y="1026963"/>
            <a:ext cx="4804740" cy="3743325"/>
            <a:chOff x="152400" y="152400"/>
            <a:chExt cx="4804740" cy="3743325"/>
          </a:xfrm>
        </p:grpSpPr>
        <p:pic>
          <p:nvPicPr>
            <p:cNvPr id="145" name="Google Shape;145;p20" descr="아나콘다 설치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152400"/>
              <a:ext cx="4804740" cy="374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0"/>
            <p:cNvSpPr/>
            <p:nvPr/>
          </p:nvSpPr>
          <p:spPr>
            <a:xfrm>
              <a:off x="600600" y="1289400"/>
              <a:ext cx="3441600" cy="1631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2</a:t>
            </a:r>
            <a:endParaRPr/>
          </a:p>
        </p:txBody>
      </p:sp>
      <p:sp>
        <p:nvSpPr>
          <p:cNvPr id="876" name="Google Shape;876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- Find ul tag by id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645500"/>
            <a:ext cx="7666776" cy="27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Part 2</a:t>
            </a:r>
            <a:endParaRPr/>
          </a:p>
        </p:txBody>
      </p:sp>
      <p:sp>
        <p:nvSpPr>
          <p:cNvPr id="883" name="Google Shape;883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-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63" y="1578100"/>
            <a:ext cx="74580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3"/>
          <p:cNvSpPr/>
          <p:nvPr/>
        </p:nvSpPr>
        <p:spPr>
          <a:xfrm>
            <a:off x="0" y="1525800"/>
            <a:ext cx="9144000" cy="209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03"/>
          <p:cNvSpPr txBox="1">
            <a:spLocks noGrp="1"/>
          </p:cNvSpPr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크롤링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Part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결과 ]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104"/>
          <p:cNvPicPr preferRelativeResize="0"/>
          <p:nvPr/>
        </p:nvPicPr>
        <p:blipFill rotWithShape="1">
          <a:blip r:embed="rId3">
            <a:alphaModFix/>
          </a:blip>
          <a:srcRect t="2324"/>
          <a:stretch/>
        </p:blipFill>
        <p:spPr>
          <a:xfrm>
            <a:off x="541775" y="1613400"/>
            <a:ext cx="1381125" cy="32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04"/>
          <p:cNvPicPr preferRelativeResize="0"/>
          <p:nvPr/>
        </p:nvPicPr>
        <p:blipFill rotWithShape="1">
          <a:blip r:embed="rId4">
            <a:alphaModFix/>
          </a:blip>
          <a:srcRect l="1545" t="12441"/>
          <a:stretch/>
        </p:blipFill>
        <p:spPr>
          <a:xfrm>
            <a:off x="3287475" y="919725"/>
            <a:ext cx="5375925" cy="1084294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4"/>
          <p:cNvSpPr/>
          <p:nvPr/>
        </p:nvSpPr>
        <p:spPr>
          <a:xfrm>
            <a:off x="3214707" y="1698325"/>
            <a:ext cx="4814100" cy="33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0" name="Google Shape;900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700" y="2171825"/>
            <a:ext cx="5375925" cy="27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네이버 코드 미리보기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6" name="Google Shape;90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400" y="1120025"/>
            <a:ext cx="4820900" cy="36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5"/>
          <p:cNvSpPr txBox="1">
            <a:spLocks noGrp="1"/>
          </p:cNvSpPr>
          <p:nvPr>
            <p:ph type="body" idx="1"/>
          </p:nvPr>
        </p:nvSpPr>
        <p:spPr>
          <a:xfrm>
            <a:off x="311700" y="1190850"/>
            <a:ext cx="5669400" cy="2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1  Webdriver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2  Import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3  Use BeautifulSoup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4  Select Tags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Step 5  Print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webdriver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6"/>
          <p:cNvSpPr txBox="1"/>
          <p:nvPr/>
        </p:nvSpPr>
        <p:spPr>
          <a:xfrm>
            <a:off x="311700" y="1152489"/>
            <a:ext cx="85206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</a:rPr>
              <a:t>웹 브라우저에서 </a:t>
            </a:r>
            <a:r>
              <a:rPr lang="ko" sz="1800" b="1" i="0" u="none" strike="noStrike" cap="none">
                <a:solidFill>
                  <a:schemeClr val="dk1"/>
                </a:solidFill>
              </a:rPr>
              <a:t>사람이 할 수 있는 일들을 코드를 통해 제어할 수 있는 라이브러리</a:t>
            </a:r>
            <a:endParaRPr sz="18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사용 중인 웹 브라우저의 종류에 따라 제어하는 드라이버 필요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4" name="Google Shape;914;p106"/>
          <p:cNvGrpSpPr/>
          <p:nvPr/>
        </p:nvGrpSpPr>
        <p:grpSpPr>
          <a:xfrm>
            <a:off x="690898" y="2402227"/>
            <a:ext cx="7762205" cy="2148301"/>
            <a:chOff x="423750" y="2271038"/>
            <a:chExt cx="8296500" cy="2505600"/>
          </a:xfrm>
        </p:grpSpPr>
        <p:sp>
          <p:nvSpPr>
            <p:cNvPr id="915" name="Google Shape;915;p106"/>
            <p:cNvSpPr/>
            <p:nvPr/>
          </p:nvSpPr>
          <p:spPr>
            <a:xfrm>
              <a:off x="423750" y="2271038"/>
              <a:ext cx="8296500" cy="2505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6" name="Google Shape;916;p106"/>
            <p:cNvPicPr preferRelativeResize="0"/>
            <p:nvPr/>
          </p:nvPicPr>
          <p:blipFill rotWithShape="1">
            <a:blip r:embed="rId3">
              <a:alphaModFix/>
            </a:blip>
            <a:srcRect l="2588" t="16580" r="3980" b="21575"/>
            <a:stretch/>
          </p:blipFill>
          <p:spPr>
            <a:xfrm>
              <a:off x="802675" y="2421400"/>
              <a:ext cx="7538641" cy="220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7" name="Google Shape;917;p106"/>
          <p:cNvSpPr txBox="1"/>
          <p:nvPr/>
        </p:nvSpPr>
        <p:spPr>
          <a:xfrm>
            <a:off x="7496900" y="2280625"/>
            <a:ext cx="533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FF0000"/>
                </a:solidFill>
              </a:rPr>
              <a:t>✔︎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07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도움말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정보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450"/>
            <a:ext cx="5452751" cy="38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07"/>
          <p:cNvSpPr/>
          <p:nvPr/>
        </p:nvSpPr>
        <p:spPr>
          <a:xfrm>
            <a:off x="7055675" y="1775563"/>
            <a:ext cx="553200" cy="656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07"/>
          <p:cNvSpPr/>
          <p:nvPr/>
        </p:nvSpPr>
        <p:spPr>
          <a:xfrm>
            <a:off x="7055675" y="3402724"/>
            <a:ext cx="553200" cy="656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450"/>
            <a:ext cx="5452750" cy="38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0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08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버전 확인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09"/>
          <p:cNvPicPr preferRelativeResize="0"/>
          <p:nvPr/>
        </p:nvPicPr>
        <p:blipFill rotWithShape="1">
          <a:blip r:embed="rId3">
            <a:alphaModFix/>
          </a:blip>
          <a:srcRect l="8636" r="9031"/>
          <a:stretch/>
        </p:blipFill>
        <p:spPr>
          <a:xfrm>
            <a:off x="311700" y="1017450"/>
            <a:ext cx="5651424" cy="38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0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09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크롬 버전 설치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09"/>
          <p:cNvSpPr/>
          <p:nvPr/>
        </p:nvSpPr>
        <p:spPr>
          <a:xfrm>
            <a:off x="2414038" y="4116982"/>
            <a:ext cx="3393900" cy="844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110"/>
          <p:cNvPicPr preferRelativeResize="0"/>
          <p:nvPr/>
        </p:nvPicPr>
        <p:blipFill rotWithShape="1">
          <a:blip r:embed="rId3">
            <a:alphaModFix/>
          </a:blip>
          <a:srcRect l="8636" r="9030"/>
          <a:stretch/>
        </p:blipFill>
        <p:spPr>
          <a:xfrm>
            <a:off x="311700" y="1017450"/>
            <a:ext cx="5651424" cy="38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크롬 드라이버 설치하기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10"/>
          <p:cNvSpPr txBox="1">
            <a:spLocks noGrp="1"/>
          </p:cNvSpPr>
          <p:nvPr>
            <p:ph type="body" idx="1"/>
          </p:nvPr>
        </p:nvSpPr>
        <p:spPr>
          <a:xfrm>
            <a:off x="5832275" y="1152475"/>
            <a:ext cx="3000000" cy="3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크롬 버전 설치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110"/>
          <p:cNvPicPr preferRelativeResize="0"/>
          <p:nvPr/>
        </p:nvPicPr>
        <p:blipFill rotWithShape="1">
          <a:blip r:embed="rId3">
            <a:alphaModFix/>
          </a:blip>
          <a:srcRect l="43536" t="81799" r="17271"/>
          <a:stretch/>
        </p:blipFill>
        <p:spPr>
          <a:xfrm>
            <a:off x="2509400" y="4031575"/>
            <a:ext cx="3515024" cy="925051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0" name="Google Shape;950;p110"/>
          <p:cNvPicPr preferRelativeResize="0"/>
          <p:nvPr/>
        </p:nvPicPr>
        <p:blipFill rotWithShape="1">
          <a:blip r:embed="rId4">
            <a:alphaModFix/>
          </a:blip>
          <a:srcRect r="813" b="2732"/>
          <a:stretch/>
        </p:blipFill>
        <p:spPr>
          <a:xfrm>
            <a:off x="311700" y="1017450"/>
            <a:ext cx="5873298" cy="39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2800</Words>
  <Application>Microsoft Office PowerPoint</Application>
  <PresentationFormat>화면 슬라이드 쇼(16:9)</PresentationFormat>
  <Paragraphs>547</Paragraphs>
  <Slides>107</Slides>
  <Notes>107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1" baseType="lpstr">
      <vt:lpstr>Arial</vt:lpstr>
      <vt:lpstr>Playfair Display</vt:lpstr>
      <vt:lpstr>Lato</vt:lpstr>
      <vt:lpstr>Coral</vt:lpstr>
      <vt:lpstr>PowerPoint 프레젠테이션</vt:lpstr>
      <vt:lpstr>파이썬 준비</vt:lpstr>
      <vt:lpstr>아나콘다</vt:lpstr>
      <vt:lpstr>아나콘다 설치하기</vt:lpstr>
      <vt:lpstr>아나콘다 설치하기</vt:lpstr>
      <vt:lpstr>아나콘다 설치하기</vt:lpstr>
      <vt:lpstr>아나콘다 설치하기</vt:lpstr>
      <vt:lpstr>아나콘다 설치하기</vt:lpstr>
      <vt:lpstr>아나콘다 설치하기</vt:lpstr>
      <vt:lpstr>아나콘다 설치하기</vt:lpstr>
      <vt:lpstr>아나콘다 설치하기</vt:lpstr>
      <vt:lpstr>아나콘다 설치하기</vt:lpstr>
      <vt:lpstr>Jupyter notebook</vt:lpstr>
      <vt:lpstr>새 파일 만들기</vt:lpstr>
      <vt:lpstr>새 파일 만들기</vt:lpstr>
      <vt:lpstr>셀</vt:lpstr>
      <vt:lpstr>단축키</vt:lpstr>
      <vt:lpstr>파이썬 맛보기</vt:lpstr>
      <vt:lpstr>주석</vt:lpstr>
      <vt:lpstr>변수</vt:lpstr>
      <vt:lpstr>집합</vt:lpstr>
      <vt:lpstr>리스트</vt:lpstr>
      <vt:lpstr>리스트</vt:lpstr>
      <vt:lpstr>인덱스 번호</vt:lpstr>
      <vt:lpstr>슬라이싱</vt:lpstr>
      <vt:lpstr>리스트 합치기</vt:lpstr>
      <vt:lpstr>리스트 추가하기</vt:lpstr>
      <vt:lpstr>리스트 확장하기</vt:lpstr>
      <vt:lpstr>반복문</vt:lpstr>
      <vt:lpstr>반복문</vt:lpstr>
      <vt:lpstr>for문</vt:lpstr>
      <vt:lpstr>문자열</vt:lpstr>
      <vt:lpstr>문자열 입・출력</vt:lpstr>
      <vt:lpstr>문자열 합치기 ( + )</vt:lpstr>
      <vt:lpstr>문자열 포메팅</vt:lpstr>
      <vt:lpstr>문자열 포메팅</vt:lpstr>
      <vt:lpstr>문자열에서 일부 선택</vt:lpstr>
      <vt:lpstr>문자열에서 일부 선택</vt:lpstr>
      <vt:lpstr>문자열 정리</vt:lpstr>
      <vt:lpstr>조건문</vt:lpstr>
      <vt:lpstr>조건문</vt:lpstr>
      <vt:lpstr>조건문</vt:lpstr>
      <vt:lpstr>함 수</vt:lpstr>
      <vt:lpstr>함수</vt:lpstr>
      <vt:lpstr>함수</vt:lpstr>
      <vt:lpstr>return</vt:lpstr>
      <vt:lpstr>return</vt:lpstr>
      <vt:lpstr>웹 페이지 맛보기</vt:lpstr>
      <vt:lpstr>HTML</vt:lpstr>
      <vt:lpstr>HTML 특징</vt:lpstr>
      <vt:lpstr>HTML 구조</vt:lpstr>
      <vt:lpstr>제목 태그</vt:lpstr>
      <vt:lpstr>문단 태그</vt:lpstr>
      <vt:lpstr>하이퍼링크 태그</vt:lpstr>
      <vt:lpstr>이미지 태그</vt:lpstr>
      <vt:lpstr>목록 태그</vt:lpstr>
      <vt:lpstr>CSS</vt:lpstr>
      <vt:lpstr>선택자</vt:lpstr>
      <vt:lpstr>CSS 문법</vt:lpstr>
      <vt:lpstr>CSS 문법</vt:lpstr>
      <vt:lpstr>웹 크롤링 맛보기</vt:lpstr>
      <vt:lpstr>웹 크롤링</vt:lpstr>
      <vt:lpstr>크롤링 절차</vt:lpstr>
      <vt:lpstr>BeautifulSoup</vt:lpstr>
      <vt:lpstr>BeautifulSoup</vt:lpstr>
      <vt:lpstr>parsing</vt:lpstr>
      <vt:lpstr>parser</vt:lpstr>
      <vt:lpstr>요소 추출하기</vt:lpstr>
      <vt:lpstr>요소 추출하기</vt:lpstr>
      <vt:lpstr>requests</vt:lpstr>
      <vt:lpstr>request </vt:lpstr>
      <vt:lpstr>requests</vt:lpstr>
      <vt:lpstr>import </vt:lpstr>
      <vt:lpstr>import 문법</vt:lpstr>
      <vt:lpstr>상태 코드</vt:lpstr>
      <vt:lpstr>상태 코드</vt:lpstr>
      <vt:lpstr>상태 코드</vt:lpstr>
      <vt:lpstr>selenium</vt:lpstr>
      <vt:lpstr>selenium 불러오기 </vt:lpstr>
      <vt:lpstr>element에 접근하는 메소드</vt:lpstr>
      <vt:lpstr>네이버 크롤링 Part 1</vt:lpstr>
      <vt:lpstr>네이버 Part 1</vt:lpstr>
      <vt:lpstr>네이버 Part 1 코드 미리보기 </vt:lpstr>
      <vt:lpstr>네이버 Part 1</vt:lpstr>
      <vt:lpstr>네이버 Part 1</vt:lpstr>
      <vt:lpstr>네이버 Part 1</vt:lpstr>
      <vt:lpstr>네이버 Part 1</vt:lpstr>
      <vt:lpstr>네이버 크롤링 Part 2</vt:lpstr>
      <vt:lpstr>네이버 Part 2</vt:lpstr>
      <vt:lpstr>네이버 Part 2</vt:lpstr>
      <vt:lpstr>네이버 Part 2</vt:lpstr>
      <vt:lpstr>네이버 크롤링 Part 3</vt:lpstr>
      <vt:lpstr>네이버</vt:lpstr>
      <vt:lpstr>네이버 코드 미리보기 </vt:lpstr>
      <vt:lpstr>webdriver</vt:lpstr>
      <vt:lpstr>크롬 드라이버 설치하기</vt:lpstr>
      <vt:lpstr>크롬 드라이버 설치하기</vt:lpstr>
      <vt:lpstr>크롬 드라이버 설치하기</vt:lpstr>
      <vt:lpstr>크롬 드라이버 설치하기</vt:lpstr>
      <vt:lpstr>크롬 드라이버 </vt:lpstr>
      <vt:lpstr>URL에 접근하는 메소드</vt:lpstr>
      <vt:lpstr>네이버</vt:lpstr>
      <vt:lpstr>네이버</vt:lpstr>
      <vt:lpstr>네이버</vt:lpstr>
      <vt:lpstr>select()</vt:lpstr>
      <vt:lpstr>select() 데이터 추출하기</vt:lpstr>
      <vt:lpstr>네이버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</cp:revision>
  <dcterms:modified xsi:type="dcterms:W3CDTF">2020-07-09T13:24:34Z</dcterms:modified>
</cp:coreProperties>
</file>